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y="5143500" cx="9144000"/>
  <p:notesSz cx="6858000" cy="9144000"/>
  <p:embeddedFontLst>
    <p:embeddedFont>
      <p:font typeface="Josefin Slab"/>
      <p:regular r:id="rId68"/>
      <p:bold r:id="rId69"/>
      <p:italic r:id="rId70"/>
      <p:boldItalic r:id="rId71"/>
    </p:embeddedFont>
    <p:embeddedFont>
      <p:font typeface="Anton"/>
      <p:regular r:id="rId72"/>
    </p:embeddedFont>
    <p:embeddedFont>
      <p:font typeface="Inter"/>
      <p:regular r:id="rId73"/>
      <p:bold r:id="rId74"/>
    </p:embeddedFont>
    <p:embeddedFont>
      <p:font typeface="Fira Sans Condensed Light"/>
      <p:regular r:id="rId75"/>
      <p:bold r:id="rId76"/>
      <p:italic r:id="rId77"/>
      <p:boldItalic r:id="rId78"/>
    </p:embeddedFont>
    <p:embeddedFont>
      <p:font typeface="Fira Sans Condensed"/>
      <p:regular r:id="rId79"/>
      <p:bold r:id="rId80"/>
      <p:italic r:id="rId81"/>
      <p:boldItalic r:id="rId82"/>
    </p:embeddedFont>
    <p:embeddedFont>
      <p:font typeface="Quicksand"/>
      <p:regular r:id="rId83"/>
      <p:bold r:id="rId84"/>
    </p:embeddedFont>
    <p:embeddedFont>
      <p:font typeface="Advent Pro Light"/>
      <p:regular r:id="rId85"/>
      <p:bold r:id="rId86"/>
    </p:embeddedFont>
    <p:embeddedFont>
      <p:font typeface="Rajdhani"/>
      <p:regular r:id="rId87"/>
      <p:bold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Quicksand-bold.fntdata"/><Relationship Id="rId83" Type="http://schemas.openxmlformats.org/officeDocument/2006/relationships/font" Target="fonts/Quicksand-regular.fntdata"/><Relationship Id="rId42" Type="http://schemas.openxmlformats.org/officeDocument/2006/relationships/slide" Target="slides/slide38.xml"/><Relationship Id="rId86" Type="http://schemas.openxmlformats.org/officeDocument/2006/relationships/font" Target="fonts/AdventProLight-bold.fntdata"/><Relationship Id="rId41" Type="http://schemas.openxmlformats.org/officeDocument/2006/relationships/slide" Target="slides/slide37.xml"/><Relationship Id="rId85" Type="http://schemas.openxmlformats.org/officeDocument/2006/relationships/font" Target="fonts/AdventProLight-regular.fntdata"/><Relationship Id="rId44" Type="http://schemas.openxmlformats.org/officeDocument/2006/relationships/slide" Target="slides/slide40.xml"/><Relationship Id="rId88" Type="http://schemas.openxmlformats.org/officeDocument/2006/relationships/font" Target="fonts/Rajdhani-bold.fntdata"/><Relationship Id="rId43" Type="http://schemas.openxmlformats.org/officeDocument/2006/relationships/slide" Target="slides/slide39.xml"/><Relationship Id="rId87" Type="http://schemas.openxmlformats.org/officeDocument/2006/relationships/font" Target="fonts/Rajdhani-regular.fntdata"/><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FiraSansCondensed-bold.fntdata"/><Relationship Id="rId82" Type="http://schemas.openxmlformats.org/officeDocument/2006/relationships/font" Target="fonts/FiraSansCondensed-boldItalic.fntdata"/><Relationship Id="rId81" Type="http://schemas.openxmlformats.org/officeDocument/2006/relationships/font" Target="fonts/FiraSansCondense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Inter-regular.fntdata"/><Relationship Id="rId72" Type="http://schemas.openxmlformats.org/officeDocument/2006/relationships/font" Target="fonts/Anton-regular.fntdata"/><Relationship Id="rId31" Type="http://schemas.openxmlformats.org/officeDocument/2006/relationships/slide" Target="slides/slide27.xml"/><Relationship Id="rId75" Type="http://schemas.openxmlformats.org/officeDocument/2006/relationships/font" Target="fonts/FiraSansCondensedLight-regular.fntdata"/><Relationship Id="rId30" Type="http://schemas.openxmlformats.org/officeDocument/2006/relationships/slide" Target="slides/slide26.xml"/><Relationship Id="rId74" Type="http://schemas.openxmlformats.org/officeDocument/2006/relationships/font" Target="fonts/Inter-bold.fntdata"/><Relationship Id="rId33" Type="http://schemas.openxmlformats.org/officeDocument/2006/relationships/slide" Target="slides/slide29.xml"/><Relationship Id="rId77" Type="http://schemas.openxmlformats.org/officeDocument/2006/relationships/font" Target="fonts/FiraSansCondensedLight-italic.fntdata"/><Relationship Id="rId32" Type="http://schemas.openxmlformats.org/officeDocument/2006/relationships/slide" Target="slides/slide28.xml"/><Relationship Id="rId76" Type="http://schemas.openxmlformats.org/officeDocument/2006/relationships/font" Target="fonts/FiraSansCondensedLight-bold.fntdata"/><Relationship Id="rId35" Type="http://schemas.openxmlformats.org/officeDocument/2006/relationships/slide" Target="slides/slide31.xml"/><Relationship Id="rId79" Type="http://schemas.openxmlformats.org/officeDocument/2006/relationships/font" Target="fonts/FiraSansCondensed-regular.fntdata"/><Relationship Id="rId34" Type="http://schemas.openxmlformats.org/officeDocument/2006/relationships/slide" Target="slides/slide30.xml"/><Relationship Id="rId78" Type="http://schemas.openxmlformats.org/officeDocument/2006/relationships/font" Target="fonts/FiraSansCondensedLight-boldItalic.fntdata"/><Relationship Id="rId71" Type="http://schemas.openxmlformats.org/officeDocument/2006/relationships/font" Target="fonts/JosefinSlab-boldItalic.fntdata"/><Relationship Id="rId70" Type="http://schemas.openxmlformats.org/officeDocument/2006/relationships/font" Target="fonts/JosefinSlab-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JosefinSlab-regular.fntdata"/><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JosefinSlab-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Seo Shin </a:t>
            </a:r>
            <a:r>
              <a:rPr lang="en"/>
              <a:t>Youn]</a:t>
            </a:r>
            <a:endParaRPr/>
          </a:p>
          <a:p>
            <a:pPr indent="0" lvl="0" marL="0" rtl="0" algn="l">
              <a:spcBef>
                <a:spcPts val="0"/>
              </a:spcBef>
              <a:spcAft>
                <a:spcPts val="0"/>
              </a:spcAft>
              <a:buNone/>
            </a:pPr>
            <a:r>
              <a:rPr lang="en"/>
              <a:t>A very good </a:t>
            </a:r>
            <a:r>
              <a:rPr lang="en"/>
              <a:t>morning</a:t>
            </a:r>
            <a:r>
              <a:rPr lang="en"/>
              <a:t> to Mr Zhou and fellow classmates. My name is Shin </a:t>
            </a:r>
            <a:r>
              <a:rPr lang="en"/>
              <a:t>Youn, and I will be presenting to you my Machine Learning Assignment 1 which consist of performing Exploratory Data Analysis; Data cleansing and transformation; before ending off with sharing the correlation analysis of the various features in both the HR analytics dataset and AirBNB dataset.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60dff7a5d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60dff7a5d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From the above visualization chart illustrating the boxplot distribution across department against their average training score, </a:t>
            </a:r>
            <a:r>
              <a:rPr lang="en"/>
              <a:t>irrespective</a:t>
            </a:r>
            <a:r>
              <a:rPr lang="en"/>
              <a:t> of promotion, we could observe that among those in the Analytics, R&amp;D, as well as Technology department, they have a higher average training score as compared to employees in the other department such as HR, and Sales and Marketing for instance. However, what is interesting is that we could observe that those in the Sales and Marketing department that have low </a:t>
            </a:r>
            <a:r>
              <a:rPr lang="en"/>
              <a:t>training</a:t>
            </a:r>
            <a:r>
              <a:rPr lang="en"/>
              <a:t> scores are nonetheless being promoted. This may observed due to factors that may not be found in the dataset such as the number of sales execution they have performed and sales they have brought into the company. Nonetheless across the various departments, we could observe that those that are being promoted have a higher median Average training score generally as compared to employees that were not promoted. Hence, we can conclude that average training score does play an important role in determining promotion.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5cf9b0b3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5cf9b0b3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The first step in our data cleaning and transformation process would involve identifying the null values in our dataframe. Hence, from the above </a:t>
            </a:r>
            <a:r>
              <a:rPr lang="en"/>
              <a:t>data frame</a:t>
            </a:r>
            <a:r>
              <a:rPr lang="en"/>
              <a:t> we could observe that although the number of entries that has been identified is represented by 54808 entries. This is not the case for both the education and previous_year_rating column which only have 52399 records and 50684 records respectively. To </a:t>
            </a:r>
            <a:r>
              <a:rPr lang="en"/>
              <a:t>further</a:t>
            </a:r>
            <a:r>
              <a:rPr lang="en"/>
              <a:t> verify that these are the only columns with null values, we could perform a check on other commonly used null values such as ‘n/a’, ‘na’, ‘N.A.’, ‘--’ that pandas.DataFrame.info may not be able to detect. Hence, as only ‘True’ is shown on columns education and previous_year_rating we can verify that these are the only columns that have null values.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60dff7a5d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60dff7a5d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To check the number of null values present in the previously identified column, we could use df.isnull().sum(). Thus, we could observe that education and previous_year_rating column have a null value of 2408 and 4124 respectively. Additionally, by dividing the number of null values by the number of expected records, we </a:t>
            </a:r>
            <a:r>
              <a:rPr lang="en"/>
              <a:t>could</a:t>
            </a:r>
            <a:r>
              <a:rPr lang="en"/>
              <a:t> observe that null values represent 4.40% of </a:t>
            </a:r>
            <a:r>
              <a:rPr lang="en"/>
              <a:t>data in the education column while null values represent 7.52% of data in the previous_year_rating column. Thus, these percentage of null values that we observe are relatively small in nature and hence, no drastic measures would have to be taken.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60dff7a5d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60dff7a5d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To identify how we should perform missing value treatment, we can first analyze more about the dataset. Hence, based on further analysis, we could observe that for every null value in previous_year_rating column, they have a length_of_service of 1, irregardless of null record. Hence, it could be the case whereby these data entries are new employees which have only started working for the company and thus have only had a length_of_service of 1. Hence, it could be the case whereby the existing employees did not key in the previous_year_rating as no data would </a:t>
            </a:r>
            <a:r>
              <a:rPr lang="en"/>
              <a:t>have</a:t>
            </a:r>
            <a:r>
              <a:rPr lang="en"/>
              <a:t> been there. Thus, based on business logic, we could create a value of 0 to represent the value to be imputed into the null records as it is incorrect to input a valid record of 1.0 to 5.0 using other methods of imputation such as mean/median/mode.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60dff7a5d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60dff7a5d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Additionally, to handle missing data in the ‘education’ column, we could use mode method of imputation, </a:t>
            </a:r>
            <a:r>
              <a:rPr lang="en"/>
              <a:t>which</a:t>
            </a:r>
            <a:r>
              <a:rPr lang="en"/>
              <a:t> in this case is represented by “Bachelor’s’  as other central tendency methods of imputation such as median and mean would only be able to handle numerical value. Hence, as ‘education’ is a categorical variable of ordinal value mode would be best utilized as it is able to handle both nominal and ordinal </a:t>
            </a:r>
            <a:r>
              <a:rPr lang="en"/>
              <a:t>categorical</a:t>
            </a:r>
            <a:r>
              <a:rPr lang="en"/>
              <a:t> value. Thus, from imputation of ‘Bachelor’s’ we could see that the number of employees who hold a Bachelor’s degree had increased from 36,669 to 39,078 </a:t>
            </a:r>
            <a:r>
              <a:rPr lang="en"/>
              <a:t>which</a:t>
            </a:r>
            <a:r>
              <a:rPr lang="en"/>
              <a:t> in </a:t>
            </a:r>
            <a:r>
              <a:rPr lang="en"/>
              <a:t>itself</a:t>
            </a:r>
            <a:r>
              <a:rPr lang="en"/>
              <a:t> already represents more than 60% of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60dff7a5d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60dff7a5d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Moving forward, to utilise machine learning models, we would have to first handle categorical data by converting them to numbers. This is because machine learning models such as Neural Network that we would be using in future assignments require that input and output variable are numbers. This means that categorical data must be encoded to numbers before we can use it to fit and evaluate a model. Thus, we would need to convert all the object data type into a numerical feature. For assignment 1 as we had only learnt Ordinal encoding, we would be implementing it in </a:t>
            </a:r>
            <a:r>
              <a:rPr lang="en"/>
              <a:t>building</a:t>
            </a:r>
            <a:r>
              <a:rPr lang="en"/>
              <a:t> our machine learning neural network model. However, ordinal encoding is really only appropriate if there is a known relationship between the categories. In this case, we will ignore any possible existing ordinal relationship and assume all variables are categorical. It can still be helpful to use an ordinal encoding, at least as a point of reference with other encoding schemes. To take note however, this is an enormously naive way of handling the data and it usually serves no good other than to make it work particularly for categorical features whereby the values have no relationship and order, for example, department column. Hence, in Assignment 2, we may implement One Hot Encoding instead, as it is appropriate for categorical data where no relationship exists between categories.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60dff7a5d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60dff7a5d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Hence, through ordinal encoding, we could observe that categories have been replaced starting from 0 up till the number of unique values in the categorical feature. As for ‘department’ column, which is regarded as a nominal categorical feature, there is no strict order in terms of value used to encode the value. Whereas for education column, as it is regarded as an ordinal categorical variable, I had assigned 0 to ‘Below Secondary’, followed by ‘Bachelor’s’, before ‘Master’s’  which is assigned a value of 2 given that ‘Master’s and above’ represent an advanced form of education by nature.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60dff7a5d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60dff7a5d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Given that for both Gender and Recruitment Channel column, that there is no strict order in terms of encoding the data, I had assigned 0 to the female gender while I had encoded a value of 1 to the male gender. Whereas, for recruitment channel column, I had assigned a value of 0 to ‘sourcing’ value, a value of 1 to ‘others, before encoding a value of 2 to the value ‘referred’.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60dff7a5d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60dff7a5d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Region column that has an object datatype, I had firstly extracted the </a:t>
            </a:r>
            <a:r>
              <a:rPr lang="en"/>
              <a:t>redundant</a:t>
            </a:r>
            <a:r>
              <a:rPr lang="en"/>
              <a:t> string and underscore of region as it has been already implied in the name of the feature, ‘region’. Hence, with the region number being extracted as a string value, I had converted the column to an integer datatype. Thus, I would not have to perform any form of mapping as these data could be used in implementing a neural network ML model.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60dff7a5d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60dff7a5d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Another part of the data cleansing and transformation process that would be involved in the Neural Network model to be </a:t>
            </a:r>
            <a:r>
              <a:rPr lang="en"/>
              <a:t>implemented</a:t>
            </a:r>
            <a:r>
              <a:rPr lang="en"/>
              <a:t> would be ensure that the various column features are normalized and scaled. The goal of normalization is to change the values of numeric columns in the dataset to use a common scale, without distorting differences in the ranges of values or losing information. Normalization is also required for Neural Network model in particular. This is because, without scaling certain numerical features that are big in scale may dominate other numerical features that are relatively small in comparison. Hence, those features that are small by nature may not be of equal importance in </a:t>
            </a:r>
            <a:r>
              <a:rPr lang="en"/>
              <a:t>determining</a:t>
            </a:r>
            <a:r>
              <a:rPr lang="en"/>
              <a:t> whether an employee would likely be promoted or not which leads to inaccuracy in prediction. Thus, by normalizing/scaling data in a neural network model, higher efficiency is achieved as features are of equal </a:t>
            </a:r>
            <a:r>
              <a:rPr lang="en"/>
              <a:t>importance</a:t>
            </a:r>
            <a:r>
              <a:rPr lang="en"/>
              <a:t>, which promoted better accuracy in prediction.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The normalization technique that we would be using would be Log Transformation, this is  because it is able to handle </a:t>
            </a:r>
            <a:r>
              <a:rPr lang="en"/>
              <a:t>positively</a:t>
            </a:r>
            <a:r>
              <a:rPr lang="en"/>
              <a:t> skewed data well. The important caveat here is that the original data has to follow or approximately follow a log-normal distribution </a:t>
            </a:r>
            <a:r>
              <a:rPr lang="en"/>
              <a:t>which in this case we would see in the later slides. Additionally, by using the log1p() method, it produces only positive values and removes the 'danger' of large negative numbers. Last but not least, to interpret log1p(), we can reverse it back to original data by using exp(x) - 1, the inverse of log1p.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l">
              <a:spcBef>
                <a:spcPts val="0"/>
              </a:spcBef>
              <a:spcAft>
                <a:spcPts val="0"/>
              </a:spcAft>
              <a:buNone/>
            </a:pPr>
            <a:r>
              <a:rPr lang="en"/>
              <a:t>For this presentation,I will be covering the agenda and scope of work that I have done for both HR </a:t>
            </a:r>
            <a:r>
              <a:rPr lang="en"/>
              <a:t>analytics</a:t>
            </a:r>
            <a:r>
              <a:rPr lang="en"/>
              <a:t> and AirBNB dataset as well as the machine learning model that I had utilized for each of the classification and regression problem. Followingly, I will be covering more about the HR analytics dataset followed by the AirBNB dataset  in terms of various data visualizations for problem understanding, data cleansing and transformation, before sharing more about my core findings based on the Correlation Analysis I had performed.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60dff7a5d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60dff7a5d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plotting the Age column using a boxplot and histogram, we could observe that there are a small number of outliers represent and that the data is </a:t>
            </a:r>
            <a:r>
              <a:rPr lang="en"/>
              <a:t>positively</a:t>
            </a:r>
            <a:r>
              <a:rPr lang="en"/>
              <a:t> skewed in nature. Hence, we can employ Log Transformation to scale and normalize the distribution.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60dff7a5d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060dff7a5d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After performing log transformation on the age column, we could observe that there is little to no presence of skewness in data as the age column has been normalized successfully. Additionally, we had also fulfilled our secondary goal of eliminating outliers </a:t>
            </a:r>
            <a:r>
              <a:rPr lang="en"/>
              <a:t>although</a:t>
            </a:r>
            <a:r>
              <a:rPr lang="en"/>
              <a:t> it is not of importance in a neural network model. This is because the neural network is unaffected by the outliers impact when the percentage-outliers in the training data is lower than 15%.</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60dff7a5d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60dff7a5d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plotting the length_of_service column using a boxplot and histogram, we could observe that there is a relatively larger number of of outliers present compared to the age column and that the data is positively skewed in nature as seen from the tail of data being located on the right hand side of the histogram. Hence, we can employ Log Transformation to scale and normalize the positively skewed distribution.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60dff7a5d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60dff7a5d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After performing log transformation on the length_of_service column, we could observe that there is little to no presence of skewness in data as the </a:t>
            </a:r>
            <a:r>
              <a:rPr lang="en">
                <a:solidFill>
                  <a:srgbClr val="0C343D"/>
                </a:solidFill>
              </a:rPr>
              <a:t>length_of_service </a:t>
            </a:r>
            <a:r>
              <a:rPr lang="en">
                <a:solidFill>
                  <a:schemeClr val="dk1"/>
                </a:solidFill>
              </a:rPr>
              <a:t>column has been normalized successfully. However, there are still presence of outliers although it is not of importance in a neural network model. This is because the neural network is unaffected by the outliers impact when the percentage-outliers in the training data is lower than 15%.</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60dff7a5d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60dff7a5d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C343D"/>
                </a:solidFill>
              </a:rPr>
              <a:t>By plotting the 'Average Training Score' column using a boxplot and histogram, we could observe that there is no presence of outliers compared to the age and length of service column and that the data is slightly positively skewed in nature as seen from the tail of data being located on the right hand side of the histogram. Hence, we can employ Log Transformation to scale and normalize the slightly skewed distribution.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60dff7a5d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60dff7a5d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rgbClr val="0C343D"/>
                </a:solidFill>
              </a:rPr>
              <a:t>After performing log transformation on the avg_training_score column, we could observe that there is little to no presence of skewness in data as the  avg_training_score column has been normalized successfully. This is evident from the fact that we could observe that the normal distribution follows that of a bell curve.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60dff7a5d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60dff7a5d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observing our target variables, is_promoted, there is a large imbalance in domain values, and hence, we would need to apply stratified sampling on our target variable to ensure that there are equal number of data of equal importance. This is evident from the fact that while there is 50,140 records of employees promoted, there are only 4,668 records present for those who had received promotion. Hence, by employing stratified sampling we could </a:t>
            </a:r>
            <a:r>
              <a:rPr lang="en"/>
              <a:t>observe</a:t>
            </a:r>
            <a:r>
              <a:rPr lang="en"/>
              <a:t> that the the number of records has been reduced to 4,668 for both employees who had/had not been promoted as evident from the count plot which illustrates an equal number or records.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60dff7a5d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60dff7a5d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observing the stacked bar chart, there is little evidence that the length_of_service column has a strong impact on promotion. This can be seen from between length of </a:t>
            </a:r>
            <a:r>
              <a:rPr lang="en"/>
              <a:t>service</a:t>
            </a:r>
            <a:r>
              <a:rPr lang="en"/>
              <a:t> between 1 year to 24 years whereby the proportion of those who were promoted neither increaser nor decreased. Hence, we can conclude that the ‘length_of_service’ feature is only a slightly relevant </a:t>
            </a:r>
            <a:r>
              <a:rPr lang="en"/>
              <a:t>indicator</a:t>
            </a:r>
            <a:r>
              <a:rPr lang="en"/>
              <a:t> in determining promotion.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60dff7a5d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60dff7a5d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stacked bar we could observe that those who had attained a high rating in the previous year would have a chance of receiving a promotion. This is evident from the fact that as the previous year rating grew larger, the proportion of those who had been promoted had increased. Hence, we could conclude that the previous_year_rating feature is a moderately relevant indicator in determining promotion.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60dff7a5d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60dff7a5d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From the stacked bar we could observe that those who had attained a met the KPI indicator of &gt;80&amp; would have a higher likelihood of receiving a promotion. This is evident from the fact that compared to those who had not met the KPI, those had met the KPI had higher proportion of employees being promoted. Hence, we could conclude that the</a:t>
            </a:r>
            <a:endParaRPr>
              <a:solidFill>
                <a:schemeClr val="dk1"/>
              </a:solidFill>
            </a:endParaRPr>
          </a:p>
          <a:p>
            <a:pPr indent="0" lvl="0" marL="0" rtl="0" algn="l">
              <a:spcBef>
                <a:spcPts val="0"/>
              </a:spcBef>
              <a:spcAft>
                <a:spcPts val="0"/>
              </a:spcAft>
              <a:buNone/>
            </a:pPr>
            <a:r>
              <a:rPr lang="en">
                <a:solidFill>
                  <a:schemeClr val="dk1"/>
                </a:solidFill>
              </a:rPr>
              <a:t>The KPI_Met_&gt;80% feature is a moderately relevant indicator in determining promotion.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60dff7a5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60dff7a5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chemeClr val="dk1"/>
              </a:buClr>
              <a:buSzPts val="1100"/>
              <a:buFont typeface="Arial"/>
              <a:buNone/>
            </a:pPr>
            <a:r>
              <a:rPr lang="en">
                <a:solidFill>
                  <a:srgbClr val="0C343D"/>
                </a:solidFill>
              </a:rPr>
              <a:t>Now I will be sharing more about the agenda for both the HR Analytics and AirBnB projects</a:t>
            </a:r>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60dff7a5d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60dff7a5d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rgbClr val="0C343D"/>
                </a:solidFill>
              </a:rPr>
              <a:t>From the stacked bar chart, we could observe that those who had attained an award previously would have a higher likelihood of receiving a promotion. This is evident from the fact that compared to those who had not won an award, close to 50% of employees who had won an award had received a promotion while those that did not win an award had promotional rate of less than 10%. Hence, we could conclude winning an award is a strong and relevant indicator in determining promotion.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60dff7a5d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60dff7a5d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Employees that had a high average training score are more likely to receive a </a:t>
            </a:r>
            <a:r>
              <a:rPr lang="en"/>
              <a:t>promotion</a:t>
            </a:r>
            <a:r>
              <a:rPr lang="en"/>
              <a:t> as compared to those who had received a low average training score. This is evident from the fact that as average training increase from 85 to 99, the proportion of employees that had been promoted had increased disproportionately. Whereas the same can also be said for those who had a low training score of 39 to 40 whereby no one had been promoted. Thus we can conclude that the ‘avg_training_score’ feature is a strong and relevant predictor in determining promotion.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60dff7a5d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060dff7a5d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626956f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0626956f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060dff7a5d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060dff7a5d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feature that we had dropped involves ‘Employee_id’. This is because Employee_ID is a unique value that is equally and </a:t>
            </a:r>
            <a:r>
              <a:rPr lang="en"/>
              <a:t>identically</a:t>
            </a:r>
            <a:r>
              <a:rPr lang="en"/>
              <a:t> distributed. Hence, it is a </a:t>
            </a:r>
            <a:r>
              <a:rPr lang="en"/>
              <a:t>independent</a:t>
            </a:r>
            <a:r>
              <a:rPr lang="en"/>
              <a:t> variable that does not affect the chance of an employee being promoted as our target variable. Thus, I had dropped the column asit is </a:t>
            </a:r>
            <a:r>
              <a:rPr lang="en"/>
              <a:t>unnecessary</a:t>
            </a:r>
            <a:r>
              <a:rPr lang="en"/>
              <a:t> in our Neural Network Machine learning model.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60dff7a5d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060dff7a5d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chemeClr val="dk1"/>
              </a:buClr>
              <a:buSzPts val="1100"/>
              <a:buFont typeface="Arial"/>
              <a:buNone/>
            </a:pPr>
            <a:r>
              <a:rPr lang="en">
                <a:solidFill>
                  <a:srgbClr val="0C343D"/>
                </a:solidFill>
              </a:rPr>
              <a:t>Now I will be diving deeper into my analysis of the AIRBNB Regression problem, in the order of exploratory data analysis in unit 3.1, data cleansing and transformation in unit 3.2, and the analysis of correlation in unit 3.3. </a:t>
            </a:r>
            <a:endParaRPr>
              <a:solidFill>
                <a:srgbClr val="0C343D"/>
              </a:solidFill>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60dff7a5d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060dff7a5d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As a general overview of some conclusions that we can draw from the histogram; from the above chart of histograms representing the numerical features in the AirBNB dataset, we could narrow it down to analyzing the Minimum_nights, number_of_reviews, reviews_per_month, and calculated host_listings_count features. Hence, from the chart, we could observe that these histograms are positively skewed in nature as seen from the tail of the data being located on the right hand side of the histogram while data is being unevenly distributed. Additionally, as these features have a large range, we may need to scale and normalize these features. However, one of the methods that I have evaluated that would not be recommended would involve binning the features to produce </a:t>
            </a:r>
            <a:r>
              <a:rPr lang="en"/>
              <a:t>equal</a:t>
            </a:r>
            <a:r>
              <a:rPr lang="en"/>
              <a:t> distributions. This is because by binning the data, we are introducing </a:t>
            </a:r>
            <a:r>
              <a:rPr lang="en"/>
              <a:t>arbitrary</a:t>
            </a:r>
            <a:r>
              <a:rPr lang="en"/>
              <a:t> assumptions in analysis which would also result in the loss of information as it is an irreversible process.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60dff7a5d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60dff7a5d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Inter"/>
                <a:ea typeface="Inter"/>
                <a:cs typeface="Inter"/>
                <a:sym typeface="Inter"/>
              </a:rPr>
              <a:t>From the above donut chart, we could observe that the most popular room listing method would be to rent out an entire home or apartment (52.3% of data) followed by listing out a private room (42.8%), while the least preferred listing method would be to rent out a shared room (4.98%).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626956fb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0626956fb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60dff7a5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60dff7a5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scatter plot distributions of the longitude and latitude, we could observe the map of Singapore across the various neighbourhood regions including the North Region, Central Region, East Region, West Region, and North-East Region. Additionally, by </a:t>
            </a:r>
            <a:r>
              <a:rPr lang="en"/>
              <a:t>observing</a:t>
            </a:r>
            <a:r>
              <a:rPr lang="en"/>
              <a:t> the count plot, we could observe that the Central Region has a significantly larger amount of listings of above 6000 while the number of listings across other regions fall short with less than 1000 listings each. Hence, we can conclude that the central region is a popular listing </a:t>
            </a:r>
            <a:r>
              <a:rPr lang="en"/>
              <a:t>neighbourhood</a:t>
            </a:r>
            <a:r>
              <a:rPr lang="en"/>
              <a:t> group to host.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60dff7a5d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60dff7a5d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p>
          <a:p>
            <a:pPr indent="0" lvl="0" marL="0" rtl="0" algn="just">
              <a:spcBef>
                <a:spcPts val="0"/>
              </a:spcBef>
              <a:spcAft>
                <a:spcPts val="0"/>
              </a:spcAft>
              <a:buNone/>
            </a:pPr>
            <a:r>
              <a:rPr lang="en"/>
              <a:t>For both HR Analytics and AirBNB dataset, the data cleansing and transformation approach I had utilized is based on a Neural Network ML model instead of a Decision Tree that we are all familiar with.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Additionally, as of current Assignment, as we have only been taught how to utilize ordinal encoding, we would be using it in encoding the features with object </a:t>
            </a:r>
            <a:r>
              <a:rPr lang="en"/>
              <a:t>data type</a:t>
            </a:r>
            <a:r>
              <a:rPr lang="en"/>
              <a:t>. However, on thing to note would be that Ordinal Encoding is not a suitable approach for categorical variable object data type with no relationship to one another. This is because one value of a feature may not necessarily be bigger than the other value in the same feature. Hence, if we were to build the Neural Network model in </a:t>
            </a:r>
            <a:r>
              <a:rPr lang="en"/>
              <a:t>assignment</a:t>
            </a:r>
            <a:r>
              <a:rPr lang="en"/>
              <a:t> 2, a better suited approach would be to utilize One Hot Encoding instead which I would be implementing in the following assignment.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With One Hot Encoding, this is where the integer encoded variable is removed and a new binary variable is added for each unique integer value whereby there is no </a:t>
            </a:r>
            <a:r>
              <a:rPr lang="en"/>
              <a:t>effect</a:t>
            </a:r>
            <a:r>
              <a:rPr lang="en"/>
              <a:t> on the order. Furthermore, as we are using a Neural Network model, feature scaling would be necessary as if it is not being performed, a model with large weight values is often unstable, meaning that it may suffer from poor performance during learning and sensitivity to input values resulting in higher generalization error. Hence, with that being said the most commonly used normalization approach that I would be using would involve Log Transformation as we would later in see in further parts of the slides that many relevant numerical features in both dataset are positively skewed.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Hence, Log Transformation would be best equipped to handle </a:t>
            </a:r>
            <a:r>
              <a:rPr lang="en"/>
              <a:t>positively skewed data. Last but not least, for the HR analytics classification problem exclusively, we would need to perform stratified sampling to ensure that the target variable has equal number of data on both side of the spectrum, making sure that each subgroup of interest is represented while our price prediction model of the AirBnB dataset would focus on listings along the East West Line.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626956fb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0626956fb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060dff7a5d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060dff7a5d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The first step in our data cleaning and transformation process would involve identifying the null values in our dataframe. Hence, from the above data frame we could observe that although the number of entries that has been identified is represented by 7907 entries, this is not the case for the name column, last_review column, and reviews_per_month column which only have 7095 records, 5149 records, and </a:t>
            </a:r>
            <a:r>
              <a:rPr lang="en">
                <a:solidFill>
                  <a:srgbClr val="0C343D"/>
                </a:solidFill>
              </a:rPr>
              <a:t>5149 </a:t>
            </a:r>
            <a:r>
              <a:rPr lang="en">
                <a:solidFill>
                  <a:schemeClr val="dk1"/>
                </a:solidFill>
              </a:rPr>
              <a:t>records respectively. To further verify that these are the only columns with null values, we could perform a check on other commonly used null values such as ‘n/a’, ‘na’, ‘N.A.’, ‘--’ that pandas.DataFrame.info may not be able to detect. Hence, as only ‘True’ is shown on columns name, last_review, and reviews_per_month we can verify that these are the only columns that have null values.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60dff7a5d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60dff7a5d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To check the number of null values present in the previously identified column, we could use df.isnull().sum(). Thus, we could observe that the name column, last_review column, and reviews_per_month column have a null value of 2, 2758, and 2758 respectively. Additionally, by dividing the number of null values by the number of expected records, we could observe that null values represent 0.025% of data in the name column while null values represent a staggering 34.88% of data in both the </a:t>
            </a:r>
            <a:r>
              <a:rPr lang="en">
                <a:solidFill>
                  <a:srgbClr val="0C343D"/>
                </a:solidFill>
              </a:rPr>
              <a:t>last_review and reviews_per_month column</a:t>
            </a:r>
            <a:r>
              <a:rPr lang="en">
                <a:solidFill>
                  <a:schemeClr val="dk1"/>
                </a:solidFill>
              </a:rPr>
              <a: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60dff7a5d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060dff7a5d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treat the 2 missing values in ‘name’ column, we could perform a drop of the ‘name’ column as no meaningful data could be derived from them. Similarly, columns such as ‘id’, ‘name’, ‘host_id’, as well as ‘host_name’ could also be removed. Particularly, for ‘id’, as it is equally distributed and independent of the price target variable, it is not a suitable predictor in determining the price. Thus, as we had </a:t>
            </a:r>
            <a:r>
              <a:rPr lang="en"/>
              <a:t>eliminated</a:t>
            </a:r>
            <a:r>
              <a:rPr lang="en"/>
              <a:t> the following columns, we would not have to treat the missing data in the ‘name’ column. Additionally, although the latitude and longitude are useful columns in terms of helping us pinpoint the exact location, they are not suitable for use in predicting price target as such data could already be derived from both ‘neighbourhood’ column.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60dff7a5d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60dff7a5d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Moving on, to treat the null values in ‘last_review’ column, we would firstly be performing a feature transformation so that we could derive the number of days since the last_review in order to have a better </a:t>
            </a:r>
            <a:r>
              <a:rPr lang="en"/>
              <a:t>representation</a:t>
            </a:r>
            <a:r>
              <a:rPr lang="en"/>
              <a:t> and understanding of the column. Hence, as the ‘last_review’ </a:t>
            </a:r>
            <a:r>
              <a:rPr lang="en"/>
              <a:t>column</a:t>
            </a:r>
            <a:r>
              <a:rPr lang="en"/>
              <a:t> is a string object </a:t>
            </a:r>
            <a:r>
              <a:rPr lang="en"/>
              <a:t>data type</a:t>
            </a:r>
            <a:r>
              <a:rPr lang="en"/>
              <a:t>, we could first convert it into a datetime object for us to calculate the number of days </a:t>
            </a:r>
            <a:r>
              <a:rPr lang="en"/>
              <a:t>between</a:t>
            </a:r>
            <a:r>
              <a:rPr lang="en"/>
              <a:t> today’s date and the data recorded. Hence, by doing so, we </a:t>
            </a:r>
            <a:r>
              <a:rPr lang="en"/>
              <a:t>could</a:t>
            </a:r>
            <a:r>
              <a:rPr lang="en"/>
              <a:t> use the median number of days to fill NaT values before converting the column into a integer datatype. Hence, we could observe that records with null values have been </a:t>
            </a:r>
            <a:r>
              <a:rPr lang="en"/>
              <a:t>imputed</a:t>
            </a:r>
            <a:r>
              <a:rPr lang="en"/>
              <a:t> with 892 as the number of days since the last_review.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60dff7a5d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60dff7a5d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treat the missing values in the ‘review_per_month’ column we could use imputation with median value of the column as by observing the distribution of the column, it is positively skewed in nature. Hence, this makes it unsuitable to use mean as the value of imputation given that it may be excessively inflated given that it is sensitive to extreme observations. Thus, we could instead use the median of 0.55 as the value of imputation for null records. Hence, by using the isna().values().any() methods, we could observe that the the null values have been successfully imputed.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60dff7a5d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60dff7a5d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further, as we would like to create a customized price prediction model instead of a generic price prediction model, we could instead utilize a subset of region to focus on. Thus, for this Neural Network Machine learning model, I had decided to focus on the neighborhood group including the west region, central region, and East region which </a:t>
            </a:r>
            <a:r>
              <a:rPr lang="en"/>
              <a:t>forms</a:t>
            </a:r>
            <a:r>
              <a:rPr lang="en"/>
              <a:t> the property listings across the East-West MRT Line of Singapore. This is because it allows me to </a:t>
            </a:r>
            <a:r>
              <a:rPr lang="en"/>
              <a:t>maintain</a:t>
            </a:r>
            <a:r>
              <a:rPr lang="en"/>
              <a:t> a large dataset </a:t>
            </a:r>
            <a:r>
              <a:rPr lang="en"/>
              <a:t>from the central region </a:t>
            </a:r>
            <a:r>
              <a:rPr lang="en"/>
              <a:t>while reducing the scope of the region in my customized price prediction model. Hence, for this project, I had dropped rows that had neighbourhood group from the North and North East Region.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060dff7a5d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060dff7a5d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Additionally, to further create an </a:t>
            </a:r>
            <a:r>
              <a:rPr lang="en"/>
              <a:t>effective</a:t>
            </a:r>
            <a:r>
              <a:rPr lang="en"/>
              <a:t> customized price prediction model, I had also decided to focus on a subset of data for the price column, </a:t>
            </a:r>
            <a:r>
              <a:rPr lang="en"/>
              <a:t>particular</a:t>
            </a:r>
            <a:r>
              <a:rPr lang="en"/>
              <a:t> for prices that fall within </a:t>
            </a:r>
            <a:r>
              <a:rPr lang="en"/>
              <a:t>the</a:t>
            </a:r>
            <a:r>
              <a:rPr lang="en"/>
              <a:t> IQR range. This is because there is a large number of outliers present in the price target variable, which leads to a skewed distribution. Additionally, given that normalization would not be needed on a target variable as it does not have to be scaled down to other features, I had decided to use </a:t>
            </a:r>
            <a:r>
              <a:rPr lang="en"/>
              <a:t>Interquartile</a:t>
            </a:r>
            <a:r>
              <a:rPr lang="en"/>
              <a:t> Range method to detect and remove outliers. Hence, for my price prediction model, only rows that falls above 1.5 times the first quartile and below 1.5 times the third quartile would be </a:t>
            </a:r>
            <a:r>
              <a:rPr lang="en"/>
              <a:t>kept or within 0 to 400 dollars to be exact.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60dff7a5d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60dff7a5d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Moving forward, to utilise machine learning models, we would have to first handle categorical data by converting them to numbers. This is because machine learning models such as Neural Network that we would be using in future assignments require that input and output variable are numbers. This means that categorical data must be encoded to numbers before we can use it to fit and evaluate a model. Thus, we would need to convert all the object data type into a numerical feature. For assignment 1 as we had only learnt Ordinal encoding, we would be implementing it in building our machine learning neural network model. However, ordinal encoding is really only appropriate if there is a known relationship between the categories. In this case, we will ignore any possible existing ordinal relationship and assume all variables are categorical. It can still be helpful to use an ordinal encoding, at least as a point of reference with other encoding schemes. To take note however, this is an enormously naive way of handling the data and it usually serves no good other than to make it work particularly for categorical features whereby the values have no relationship and order. Hence, in Assignment 2, we may implement One Hot Encoding instead, as it is appropriate for categorical data where no relationship exists between categories.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60dff7a5d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60dff7a5d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‘neighbourhood_group’ column would be considered a nominal data, there would not be any strict order in which the values are being mapped. Hence, for West Region, I had encoded it to a value of 0 while I had encoded a value of 1 and 2 to the Central Region and East Region respectively. Similarly for the ordinal encoding of ‘neighbourhood’ column, as there are no particular relationship and order between the various </a:t>
            </a:r>
            <a:r>
              <a:rPr lang="en"/>
              <a:t>neighbourhood</a:t>
            </a:r>
            <a:r>
              <a:rPr lang="en"/>
              <a:t>, there would not be any strict order in which the values are </a:t>
            </a:r>
            <a:r>
              <a:rPr lang="en"/>
              <a:t>being mapped.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60dff7a5d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60dff7a5d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C343D"/>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rgbClr val="0C343D"/>
              </a:buClr>
              <a:buSzPts val="1100"/>
              <a:buFont typeface="Arial"/>
              <a:buNone/>
            </a:pPr>
            <a:r>
              <a:rPr lang="en">
                <a:solidFill>
                  <a:srgbClr val="0C343D"/>
                </a:solidFill>
              </a:rPr>
              <a:t>Now I will be diving deeper into the HR Analytics classification problem, in the order of exploratory data analysis in unit 2.1, data cleansing and transformation in unit 2.2, and the analysis of correlation in unit 2.3.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060dff7a5d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060dff7a5d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mapping of the ‘room_type’ column, given that it is likely that ‘Shared room’ would be the cheapest among the various room, while an Entire home / apartment would be at the opposite end of the </a:t>
            </a:r>
            <a:r>
              <a:rPr lang="en"/>
              <a:t>spectrum in terms of pricing, I had encoded the values in a strict order such that ‘Shared room’ is encoded to a value of 0, with ‘Private room’ mapped to a value of 1 and lastly with ‘Entire home/apt’ being mapped to a value of 2.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060dff7a5d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060dff7a5d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plotting the boxplot distributions of the various numerical columns with a large range of data, we could observe that for the columns of Reviews per month, number of reviews, minimum nights, number of listings by hosts, they all are </a:t>
            </a:r>
            <a:r>
              <a:rPr lang="en"/>
              <a:t>positively</a:t>
            </a:r>
            <a:r>
              <a:rPr lang="en"/>
              <a:t> scaled by nature, such that for Reviews per month, number of reviews, and minimum nights they have a Large number of outliers while listings by host has a small frequency of outliers. Hence, we </a:t>
            </a:r>
            <a:r>
              <a:rPr lang="en"/>
              <a:t>could</a:t>
            </a:r>
            <a:r>
              <a:rPr lang="en"/>
              <a:t> perform log transformations to normalize and scale the data. </a:t>
            </a:r>
            <a:r>
              <a:rPr lang="en"/>
              <a:t>Additionally</a:t>
            </a:r>
            <a:r>
              <a:rPr lang="en"/>
              <a:t>, binning would not be used as we would be</a:t>
            </a:r>
            <a:r>
              <a:rPr lang="en">
                <a:solidFill>
                  <a:schemeClr val="dk1"/>
                </a:solidFill>
              </a:rPr>
              <a:t> </a:t>
            </a:r>
            <a:r>
              <a:rPr lang="en">
                <a:solidFill>
                  <a:schemeClr val="dk1"/>
                </a:solidFill>
              </a:rPr>
              <a:t>introducing arbitrary assumptions in analysis which would also result in the loss of information as it is an irreversible process.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060dff7a5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060dff7a5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60dff7a5d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60dff7a5d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060dff7a5d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060dff7a5d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060dff7a5d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060dff7a5d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60dff7a5d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60dff7a5d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060dff7a5d_0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060dff7a5d_0_1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060dff7a5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060dff7a5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chemeClr val="dk1"/>
              </a:buClr>
              <a:buSzPts val="1100"/>
              <a:buFont typeface="Arial"/>
              <a:buNone/>
            </a:pPr>
            <a:r>
              <a:rPr lang="en">
                <a:solidFill>
                  <a:srgbClr val="0C343D"/>
                </a:solidFill>
              </a:rPr>
              <a:t>Thus, based on the challenges I have identified from the perspective of businesses worldwide...</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0626956fb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0626956fb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60dff7a5d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60dff7a5d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As a general overview of some conclusions that we can draw from the histogram, from the above chart of histograms representing the numerical features in the HR analytics dataset, we could narrow it down to analyzing the Age feature, Length of service, and average_training_score. </a:t>
            </a:r>
            <a:r>
              <a:rPr lang="en"/>
              <a:t>Hence, from the chart, we could observe that these histograms are positively skewed in nature as seen from the tail of the data being located on the right hand side of the histogram. Additionally, as these features have a large range, we may need to scale and normalize these features. By looking at the histogram chart of our target variables, is_promoted, there is a large imbalance in domain values, and hence, we would need to apply stratified sampling on our target variable to ensure that there are equal number of data of equal importance.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0626956fb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0626956fb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060dff7a5d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060dff7a5d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C343D"/>
                </a:solidFill>
              </a:rPr>
              <a:t>[Speaker: Seo Shin Youn]</a:t>
            </a:r>
            <a:endParaRPr>
              <a:solidFill>
                <a:srgbClr val="0C343D"/>
              </a:solidFill>
            </a:endParaRPr>
          </a:p>
          <a:p>
            <a:pPr indent="0" lvl="0" marL="0" rtl="0" algn="l">
              <a:spcBef>
                <a:spcPts val="0"/>
              </a:spcBef>
              <a:spcAft>
                <a:spcPts val="0"/>
              </a:spcAft>
              <a:buClr>
                <a:schemeClr val="dk1"/>
              </a:buClr>
              <a:buSzPts val="1100"/>
              <a:buFont typeface="Arial"/>
              <a:buNone/>
            </a:pPr>
            <a:r>
              <a:rPr lang="en">
                <a:solidFill>
                  <a:srgbClr val="0C343D"/>
                </a:solidFill>
              </a:rPr>
              <a:t>Thus, based on the challenges I have identified from the perspective of businesses worldwide...</a:t>
            </a:r>
            <a:endParaRPr>
              <a:solidFill>
                <a:srgbClr val="0C343D"/>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060dff7a5d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060dff7a5d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060dff7a5d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060dff7a5d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C343D"/>
                </a:solidFill>
              </a:rPr>
              <a:t>[Speaker: Seo Shin Youn]</a:t>
            </a:r>
            <a:endParaRPr/>
          </a:p>
          <a:p>
            <a:pPr indent="0" lvl="0" marL="0" rtl="0" algn="l">
              <a:spcBef>
                <a:spcPts val="0"/>
              </a:spcBef>
              <a:spcAft>
                <a:spcPts val="0"/>
              </a:spcAft>
              <a:buNone/>
            </a:pPr>
            <a:r>
              <a:rPr lang="en"/>
              <a:t>With that, I have come to the end of my presentation, and thank you for your kind attention!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60dff7a5d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60dff7a5d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60dff7a5d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60dff7a5d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5cf9b0b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5cf9b0b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rgbClr val="0C343D"/>
              </a:buClr>
              <a:buSzPts val="1100"/>
              <a:buFont typeface="Arial"/>
              <a:buNone/>
            </a:pPr>
            <a:r>
              <a:rPr lang="en">
                <a:solidFill>
                  <a:srgbClr val="0C343D"/>
                </a:solidFill>
              </a:rPr>
              <a:t>From the above visualization starting from the donut chart on the left, we could observe that there is significantly larger number of Male employees being employed represented by 70.2% as compared to the number of female employees which is represented by 29.8%. This may be due to the nature of the company whereby male employees prefer working such job or it may be a cause of unfair hiring practices. Additionally, from the donut charts on the left which shows the number of male employees and female employees that have received promotion, female employees have a marginally higher chance of receiving promotions of 9% while male employees slightly fall short with only 8.3% of them being promoted. Hence, we can observe that gender only has a minor significance in determining promotion. </a:t>
            </a:r>
            <a:endParaRPr>
              <a:solidFill>
                <a:srgbClr val="0C343D"/>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8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30.png"/><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0.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6.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68.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7.png"/><Relationship Id="rId4" Type="http://schemas.openxmlformats.org/officeDocument/2006/relationships/image" Target="../media/image61.png"/><Relationship Id="rId5"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9.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8.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84.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87.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9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24.jpg"/><Relationship Id="rId4" Type="http://schemas.openxmlformats.org/officeDocument/2006/relationships/image" Target="../media/image91.png"/><Relationship Id="rId5" Type="http://schemas.openxmlformats.org/officeDocument/2006/relationships/image" Target="../media/image94.png"/><Relationship Id="rId6" Type="http://schemas.openxmlformats.org/officeDocument/2006/relationships/image" Target="../media/image9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6.png"/><Relationship Id="rId4" Type="http://schemas.openxmlformats.org/officeDocument/2006/relationships/image" Target="../media/image93.png"/><Relationship Id="rId5" Type="http://schemas.openxmlformats.org/officeDocument/2006/relationships/image" Target="../media/image10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24.jpg"/><Relationship Id="rId4" Type="http://schemas.openxmlformats.org/officeDocument/2006/relationships/image" Target="../media/image99.png"/><Relationship Id="rId5" Type="http://schemas.openxmlformats.org/officeDocument/2006/relationships/image" Target="../media/image32.png"/><Relationship Id="rId6"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5.png"/><Relationship Id="rId4" Type="http://schemas.openxmlformats.org/officeDocument/2006/relationships/image" Target="../media/image97.png"/><Relationship Id="rId5" Type="http://schemas.openxmlformats.org/officeDocument/2006/relationships/image" Target="../media/image100.png"/><Relationship Id="rId6"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24.jpg"/><Relationship Id="rId4" Type="http://schemas.openxmlformats.org/officeDocument/2006/relationships/image" Target="../media/image102.png"/><Relationship Id="rId5" Type="http://schemas.openxmlformats.org/officeDocument/2006/relationships/image" Target="../media/image10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06.png"/><Relationship Id="rId4" Type="http://schemas.openxmlformats.org/officeDocument/2006/relationships/image" Target="../media/image105.png"/><Relationship Id="rId5" Type="http://schemas.openxmlformats.org/officeDocument/2006/relationships/image" Target="../media/image109.png"/><Relationship Id="rId6" Type="http://schemas.openxmlformats.org/officeDocument/2006/relationships/image" Target="../media/image1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12.png"/><Relationship Id="rId4" Type="http://schemas.openxmlformats.org/officeDocument/2006/relationships/image" Target="../media/image108.png"/><Relationship Id="rId5" Type="http://schemas.openxmlformats.org/officeDocument/2006/relationships/image" Target="../media/image1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15.png"/><Relationship Id="rId4" Type="http://schemas.openxmlformats.org/officeDocument/2006/relationships/image" Target="../media/image111.png"/><Relationship Id="rId5" Type="http://schemas.openxmlformats.org/officeDocument/2006/relationships/image" Target="../media/image1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22.png"/><Relationship Id="rId4" Type="http://schemas.openxmlformats.org/officeDocument/2006/relationships/image" Target="../media/image117.png"/><Relationship Id="rId5" Type="http://schemas.openxmlformats.org/officeDocument/2006/relationships/image" Target="../media/image1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18.png"/><Relationship Id="rId4" Type="http://schemas.openxmlformats.org/officeDocument/2006/relationships/image" Target="../media/image123.png"/><Relationship Id="rId5" Type="http://schemas.openxmlformats.org/officeDocument/2006/relationships/image" Target="../media/image1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2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22.jpg"/></Relationships>
</file>

<file path=ppt/slides/_rels/slide62.xml.rels><?xml version="1.0" encoding="UTF-8" standalone="yes"?><Relationships xmlns="http://schemas.openxmlformats.org/package/2006/relationships"><Relationship Id="rId11" Type="http://schemas.openxmlformats.org/officeDocument/2006/relationships/hyperlink" Target="https://towardsdatascience.com/decision-tree-in-machine-learning-e380942a4c96" TargetMode="External"/><Relationship Id="rId10" Type="http://schemas.openxmlformats.org/officeDocument/2006/relationships/hyperlink" Target="https://towardsdatascience.com/categorical-encoding-using-label-encoding-and-one-hot-encoder-911ef77fb5bd" TargetMode="External"/><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towardsdatascience.com/python-statistics-for-beginners-pearson-correlation-coefficient-69c9b1ef17f7" TargetMode="External"/><Relationship Id="rId4" Type="http://schemas.openxmlformats.org/officeDocument/2006/relationships/hyperlink" Target="https://towardsdatascience.com/data-cleaning-in-python-the-ultimate-guide-2020-c63b88bf0a0d" TargetMode="External"/><Relationship Id="rId9" Type="http://schemas.openxmlformats.org/officeDocument/2006/relationships/hyperlink" Target="https://www.mastersindatascience.org/learning/introduction-to-machine-learning-algorithms/decision-tree/" TargetMode="External"/><Relationship Id="rId5" Type="http://schemas.openxmlformats.org/officeDocument/2006/relationships/hyperlink" Target="https://realpython.com/python-data-cleaning-numpy-pandas/" TargetMode="External"/><Relationship Id="rId6" Type="http://schemas.openxmlformats.org/officeDocument/2006/relationships/hyperlink" Target="https://towardsdatascience.com/a-brief-overview-of-outlier-detection-techniques-1e0b2c19e561" TargetMode="External"/><Relationship Id="rId7" Type="http://schemas.openxmlformats.org/officeDocument/2006/relationships/hyperlink" Target="https://www.analyticsvidhya.com/blog/2020/08/types-of-categorical-data-encoding/" TargetMode="External"/><Relationship Id="rId8" Type="http://schemas.openxmlformats.org/officeDocument/2006/relationships/hyperlink" Target="https://towardsdatascience.com/data-visualization-using-seaborn-fc24db95a850"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80.png"/><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nvSpPr>
        <p:spPr>
          <a:xfrm>
            <a:off x="479550" y="1395725"/>
            <a:ext cx="5710800" cy="202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6400">
                <a:solidFill>
                  <a:srgbClr val="F3F3F3"/>
                </a:solidFill>
                <a:latin typeface="Rajdhani"/>
                <a:ea typeface="Rajdhani"/>
                <a:cs typeface="Rajdhani"/>
                <a:sym typeface="Rajdhani"/>
              </a:rPr>
              <a:t>ML</a:t>
            </a:r>
            <a:r>
              <a:rPr b="1" lang="en" sz="6400">
                <a:solidFill>
                  <a:srgbClr val="F3F3F3"/>
                </a:solidFill>
                <a:latin typeface="Rajdhani"/>
                <a:ea typeface="Rajdhani"/>
                <a:cs typeface="Rajdhani"/>
                <a:sym typeface="Rajdhani"/>
              </a:rPr>
              <a:t> Individual </a:t>
            </a:r>
            <a:r>
              <a:rPr b="1" lang="en" sz="6400">
                <a:solidFill>
                  <a:srgbClr val="F3F3F3"/>
                </a:solidFill>
                <a:latin typeface="Rajdhani"/>
                <a:ea typeface="Rajdhani"/>
                <a:cs typeface="Rajdhani"/>
                <a:sym typeface="Rajdhani"/>
              </a:rPr>
              <a:t>Assignment 1</a:t>
            </a:r>
            <a:endParaRPr b="1" sz="6400">
              <a:solidFill>
                <a:srgbClr val="F3F3F3"/>
              </a:solidFill>
              <a:latin typeface="Rajdhani"/>
              <a:ea typeface="Rajdhani"/>
              <a:cs typeface="Rajdhani"/>
              <a:sym typeface="Rajdhani"/>
            </a:endParaRPr>
          </a:p>
        </p:txBody>
      </p:sp>
      <p:pic>
        <p:nvPicPr>
          <p:cNvPr id="99" name="Google Shape;99;p22"/>
          <p:cNvPicPr preferRelativeResize="0"/>
          <p:nvPr/>
        </p:nvPicPr>
        <p:blipFill rotWithShape="1">
          <a:blip r:embed="rId4">
            <a:alphaModFix/>
          </a:blip>
          <a:srcRect b="5495" l="6664" r="6220" t="4858"/>
          <a:stretch/>
        </p:blipFill>
        <p:spPr>
          <a:xfrm>
            <a:off x="5076635" y="257688"/>
            <a:ext cx="3963220" cy="4078570"/>
          </a:xfrm>
          <a:prstGeom prst="rect">
            <a:avLst/>
          </a:prstGeom>
          <a:noFill/>
          <a:ln>
            <a:noFill/>
          </a:ln>
        </p:spPr>
      </p:pic>
      <p:sp>
        <p:nvSpPr>
          <p:cNvPr id="100" name="Google Shape;100;p22"/>
          <p:cNvSpPr txBox="1"/>
          <p:nvPr/>
        </p:nvSpPr>
        <p:spPr>
          <a:xfrm>
            <a:off x="2490900" y="4030750"/>
            <a:ext cx="4498200" cy="7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Quicksand"/>
                <a:ea typeface="Quicksand"/>
                <a:cs typeface="Quicksand"/>
                <a:sym typeface="Quicksand"/>
              </a:rPr>
              <a:t>Presented by Seo Shin Youn (S10205100K)</a:t>
            </a:r>
            <a:endParaRPr b="1">
              <a:solidFill>
                <a:srgbClr val="F3F3F3"/>
              </a:solidFill>
              <a:latin typeface="Quicksand"/>
              <a:ea typeface="Quicksand"/>
              <a:cs typeface="Quicksand"/>
              <a:sym typeface="Quicksand"/>
            </a:endParaRPr>
          </a:p>
          <a:p>
            <a:pPr indent="0" lvl="0" marL="0" rtl="0" algn="ctr">
              <a:spcBef>
                <a:spcPts val="0"/>
              </a:spcBef>
              <a:spcAft>
                <a:spcPts val="0"/>
              </a:spcAft>
              <a:buNone/>
            </a:pPr>
            <a:r>
              <a:rPr b="1" lang="en">
                <a:solidFill>
                  <a:srgbClr val="FFFFFF"/>
                </a:solidFill>
                <a:highlight>
                  <a:srgbClr val="1F1F1F"/>
                </a:highlight>
                <a:latin typeface="Quicksand"/>
                <a:ea typeface="Quicksand"/>
                <a:cs typeface="Quicksand"/>
                <a:sym typeface="Quicksand"/>
              </a:rPr>
              <a:t>ML </a:t>
            </a:r>
            <a:r>
              <a:rPr b="1" lang="en">
                <a:solidFill>
                  <a:srgbClr val="FFFFFF"/>
                </a:solidFill>
                <a:highlight>
                  <a:srgbClr val="1F1F1F"/>
                </a:highlight>
                <a:latin typeface="Quicksand"/>
                <a:ea typeface="Quicksand"/>
                <a:cs typeface="Quicksand"/>
                <a:sym typeface="Quicksand"/>
              </a:rPr>
              <a:t>P04 Oct 2021 - Mr </a:t>
            </a:r>
            <a:r>
              <a:rPr b="1" lang="en">
                <a:solidFill>
                  <a:srgbClr val="FFFFFF"/>
                </a:solidFill>
                <a:highlight>
                  <a:srgbClr val="1F1F1F"/>
                </a:highlight>
                <a:latin typeface="Quicksand"/>
                <a:ea typeface="Quicksand"/>
                <a:cs typeface="Quicksand"/>
                <a:sym typeface="Quicksand"/>
              </a:rPr>
              <a:t> Zhou Weigui Jair</a:t>
            </a:r>
            <a:endParaRPr b="1">
              <a:solidFill>
                <a:srgbClr val="FFFFFF"/>
              </a:solidFill>
              <a:highlight>
                <a:srgbClr val="1F1F1F"/>
              </a:highlight>
              <a:latin typeface="Quicksand"/>
              <a:ea typeface="Quicksand"/>
              <a:cs typeface="Quicksand"/>
              <a:sym typeface="Quicksand"/>
            </a:endParaRPr>
          </a:p>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nvSpPr>
        <p:spPr>
          <a:xfrm>
            <a:off x="381275" y="130625"/>
            <a:ext cx="85764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2"/>
                </a:solidFill>
                <a:latin typeface="Rajdhani"/>
                <a:ea typeface="Rajdhani"/>
                <a:cs typeface="Rajdhani"/>
                <a:sym typeface="Rajdhani"/>
              </a:rPr>
              <a:t>Unit 2.1 </a:t>
            </a:r>
            <a:r>
              <a:rPr b="1" lang="en" sz="1700">
                <a:solidFill>
                  <a:schemeClr val="lt2"/>
                </a:solidFill>
                <a:latin typeface="Rajdhani"/>
                <a:ea typeface="Rajdhani"/>
                <a:cs typeface="Rajdhani"/>
                <a:sym typeface="Rajdhani"/>
              </a:rPr>
              <a:t>- Average </a:t>
            </a:r>
            <a:r>
              <a:rPr b="1" lang="en" sz="1700">
                <a:solidFill>
                  <a:schemeClr val="lt2"/>
                </a:solidFill>
                <a:latin typeface="Rajdhani"/>
                <a:ea typeface="Rajdhani"/>
                <a:cs typeface="Rajdhani"/>
                <a:sym typeface="Rajdhani"/>
              </a:rPr>
              <a:t>training score of employees promoted/not across departments</a:t>
            </a:r>
            <a:endParaRPr b="1" sz="1700">
              <a:solidFill>
                <a:schemeClr val="lt2"/>
              </a:solidFill>
              <a:latin typeface="Rajdhani"/>
              <a:ea typeface="Rajdhani"/>
              <a:cs typeface="Rajdhani"/>
              <a:sym typeface="Rajdhani"/>
            </a:endParaRPr>
          </a:p>
        </p:txBody>
      </p:sp>
      <p:pic>
        <p:nvPicPr>
          <p:cNvPr id="194" name="Google Shape;194;p31"/>
          <p:cNvPicPr preferRelativeResize="0"/>
          <p:nvPr/>
        </p:nvPicPr>
        <p:blipFill>
          <a:blip r:embed="rId3">
            <a:alphaModFix/>
          </a:blip>
          <a:stretch>
            <a:fillRect/>
          </a:stretch>
        </p:blipFill>
        <p:spPr>
          <a:xfrm>
            <a:off x="793950" y="797525"/>
            <a:ext cx="7556100" cy="3924300"/>
          </a:xfrm>
          <a:prstGeom prst="roundRect">
            <a:avLst>
              <a:gd fmla="val 16667" name="adj"/>
            </a:avLst>
          </a:prstGeom>
          <a:noFill/>
          <a:ln>
            <a:noFill/>
          </a:ln>
        </p:spPr>
      </p:pic>
      <p:sp>
        <p:nvSpPr>
          <p:cNvPr id="195" name="Google Shape;195;p31"/>
          <p:cNvSpPr txBox="1"/>
          <p:nvPr/>
        </p:nvSpPr>
        <p:spPr>
          <a:xfrm>
            <a:off x="4738000" y="4321625"/>
            <a:ext cx="33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ajdhani"/>
                <a:ea typeface="Rajdhani"/>
                <a:cs typeface="Rajdhani"/>
                <a:sym typeface="Rajdhani"/>
              </a:rPr>
              <a:t>[Further Explanation in Notes]</a:t>
            </a:r>
            <a:endParaRPr b="1">
              <a:solidFill>
                <a:schemeClr val="dk1"/>
              </a:solidFill>
              <a:latin typeface="Rajdhani"/>
              <a:ea typeface="Rajdhani"/>
              <a:cs typeface="Rajdhani"/>
              <a:sym typeface="Rajdhan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2"/>
          <p:cNvPicPr preferRelativeResize="0"/>
          <p:nvPr/>
        </p:nvPicPr>
        <p:blipFill rotWithShape="1">
          <a:blip r:embed="rId3">
            <a:alphaModFix/>
          </a:blip>
          <a:srcRect b="36569" l="23132" r="50580" t="30970"/>
          <a:stretch/>
        </p:blipFill>
        <p:spPr>
          <a:xfrm>
            <a:off x="260100" y="1087275"/>
            <a:ext cx="3722700" cy="2585700"/>
          </a:xfrm>
          <a:prstGeom prst="roundRect">
            <a:avLst>
              <a:gd fmla="val 16667" name="adj"/>
            </a:avLst>
          </a:prstGeom>
          <a:noFill/>
          <a:ln cap="flat" cmpd="sng" w="28575">
            <a:solidFill>
              <a:schemeClr val="lt1"/>
            </a:solidFill>
            <a:prstDash val="solid"/>
            <a:round/>
            <a:headEnd len="sm" w="sm" type="none"/>
            <a:tailEnd len="sm" w="sm" type="none"/>
          </a:ln>
        </p:spPr>
      </p:pic>
      <p:sp>
        <p:nvSpPr>
          <p:cNvPr id="201" name="Google Shape;201;p32"/>
          <p:cNvSpPr txBox="1"/>
          <p:nvPr/>
        </p:nvSpPr>
        <p:spPr>
          <a:xfrm>
            <a:off x="260100" y="357675"/>
            <a:ext cx="76023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2.2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Identifying Null Values in Dataframe</a:t>
            </a:r>
            <a:r>
              <a:rPr b="1" lang="en" sz="2400">
                <a:solidFill>
                  <a:srgbClr val="00C3B1"/>
                </a:solidFill>
                <a:latin typeface="Rajdhani"/>
                <a:ea typeface="Rajdhani"/>
                <a:cs typeface="Rajdhani"/>
                <a:sym typeface="Rajdhani"/>
              </a:rPr>
              <a:t> </a:t>
            </a:r>
            <a:endParaRPr b="1" sz="2400">
              <a:solidFill>
                <a:srgbClr val="00C3B1"/>
              </a:solidFill>
              <a:latin typeface="Rajdhani"/>
              <a:ea typeface="Rajdhani"/>
              <a:cs typeface="Rajdhani"/>
              <a:sym typeface="Rajdhani"/>
            </a:endParaRPr>
          </a:p>
        </p:txBody>
      </p:sp>
      <p:sp>
        <p:nvSpPr>
          <p:cNvPr id="202" name="Google Shape;202;p32"/>
          <p:cNvSpPr txBox="1"/>
          <p:nvPr/>
        </p:nvSpPr>
        <p:spPr>
          <a:xfrm>
            <a:off x="0" y="3801325"/>
            <a:ext cx="41022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Rajdhani"/>
                <a:ea typeface="Rajdhani"/>
                <a:cs typeface="Rajdhani"/>
                <a:sym typeface="Rajdhani"/>
              </a:rPr>
              <a:t>Presence of Null values in </a:t>
            </a:r>
            <a:r>
              <a:rPr b="1" lang="en" sz="1500">
                <a:solidFill>
                  <a:srgbClr val="FFD966"/>
                </a:solidFill>
                <a:latin typeface="Rajdhani"/>
                <a:ea typeface="Rajdhani"/>
                <a:cs typeface="Rajdhani"/>
                <a:sym typeface="Rajdhani"/>
              </a:rPr>
              <a:t>Education</a:t>
            </a:r>
            <a:r>
              <a:rPr b="1" lang="en" sz="1500">
                <a:solidFill>
                  <a:schemeClr val="lt2"/>
                </a:solidFill>
                <a:latin typeface="Rajdhani"/>
                <a:ea typeface="Rajdhani"/>
                <a:cs typeface="Rajdhani"/>
                <a:sym typeface="Rajdhani"/>
              </a:rPr>
              <a:t> and </a:t>
            </a:r>
            <a:r>
              <a:rPr b="1" lang="en" sz="1500">
                <a:solidFill>
                  <a:srgbClr val="FFD966"/>
                </a:solidFill>
                <a:latin typeface="Rajdhani"/>
                <a:ea typeface="Rajdhani"/>
                <a:cs typeface="Rajdhani"/>
                <a:sym typeface="Rajdhani"/>
              </a:rPr>
              <a:t>Previous_year_rating</a:t>
            </a:r>
            <a:r>
              <a:rPr b="1" lang="en" sz="1500">
                <a:solidFill>
                  <a:schemeClr val="lt2"/>
                </a:solidFill>
                <a:latin typeface="Rajdhani"/>
                <a:ea typeface="Rajdhani"/>
                <a:cs typeface="Rajdhani"/>
                <a:sym typeface="Rajdhani"/>
              </a:rPr>
              <a:t> column</a:t>
            </a:r>
            <a:endParaRPr b="1" sz="1500">
              <a:solidFill>
                <a:schemeClr val="lt2"/>
              </a:solidFill>
              <a:latin typeface="Rajdhani"/>
              <a:ea typeface="Rajdhani"/>
              <a:cs typeface="Rajdhani"/>
              <a:sym typeface="Rajdhani"/>
            </a:endParaRPr>
          </a:p>
        </p:txBody>
      </p:sp>
      <p:pic>
        <p:nvPicPr>
          <p:cNvPr id="203" name="Google Shape;203;p32"/>
          <p:cNvPicPr preferRelativeResize="0"/>
          <p:nvPr/>
        </p:nvPicPr>
        <p:blipFill rotWithShape="1">
          <a:blip r:embed="rId4">
            <a:alphaModFix/>
          </a:blip>
          <a:srcRect b="27173" l="21521" r="39811" t="38964"/>
          <a:stretch/>
        </p:blipFill>
        <p:spPr>
          <a:xfrm>
            <a:off x="4418400" y="1207575"/>
            <a:ext cx="4321800" cy="2465400"/>
          </a:xfrm>
          <a:prstGeom prst="roundRect">
            <a:avLst>
              <a:gd fmla="val 16667" name="adj"/>
            </a:avLst>
          </a:prstGeom>
          <a:noFill/>
          <a:ln cap="flat" cmpd="sng" w="28575">
            <a:solidFill>
              <a:schemeClr val="lt1"/>
            </a:solidFill>
            <a:prstDash val="solid"/>
            <a:round/>
            <a:headEnd len="sm" w="sm" type="none"/>
            <a:tailEnd len="sm" w="sm" type="none"/>
          </a:ln>
        </p:spPr>
      </p:pic>
      <p:sp>
        <p:nvSpPr>
          <p:cNvPr id="204" name="Google Shape;204;p32"/>
          <p:cNvSpPr/>
          <p:nvPr/>
        </p:nvSpPr>
        <p:spPr>
          <a:xfrm>
            <a:off x="4729328" y="2210604"/>
            <a:ext cx="1813800" cy="150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4683224" y="2779853"/>
            <a:ext cx="1813800" cy="150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4906011" y="1443835"/>
            <a:ext cx="2163600" cy="150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txBox="1"/>
          <p:nvPr/>
        </p:nvSpPr>
        <p:spPr>
          <a:xfrm>
            <a:off x="4014600" y="3817475"/>
            <a:ext cx="51294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Verifying </a:t>
            </a:r>
            <a:r>
              <a:rPr b="1" lang="en">
                <a:solidFill>
                  <a:schemeClr val="lt2"/>
                </a:solidFill>
                <a:latin typeface="Rajdhani"/>
                <a:ea typeface="Rajdhani"/>
                <a:cs typeface="Rajdhani"/>
                <a:sym typeface="Rajdhani"/>
              </a:rPr>
              <a:t>other forms of commonly used null values including: </a:t>
            </a:r>
            <a:endParaRPr b="1">
              <a:solidFill>
                <a:schemeClr val="lt2"/>
              </a:solidFill>
              <a:latin typeface="Rajdhani"/>
              <a:ea typeface="Rajdhani"/>
              <a:cs typeface="Rajdhani"/>
              <a:sym typeface="Rajdhani"/>
            </a:endParaRPr>
          </a:p>
          <a:p>
            <a:pPr indent="0" lvl="0" marL="0" rtl="0" algn="ctr">
              <a:spcBef>
                <a:spcPts val="0"/>
              </a:spcBef>
              <a:spcAft>
                <a:spcPts val="0"/>
              </a:spcAft>
              <a:buNone/>
            </a:pPr>
            <a:r>
              <a:rPr b="1" lang="en">
                <a:solidFill>
                  <a:srgbClr val="FFD966"/>
                </a:solidFill>
                <a:latin typeface="Rajdhani"/>
                <a:ea typeface="Rajdhani"/>
                <a:cs typeface="Rajdhani"/>
                <a:sym typeface="Rajdhani"/>
              </a:rPr>
              <a:t>‘n/a’, ‘na’, ‘N.A.’, ‘--’</a:t>
            </a:r>
            <a:r>
              <a:rPr b="1" lang="en">
                <a:solidFill>
                  <a:schemeClr val="lt2"/>
                </a:solidFill>
                <a:latin typeface="Rajdhani"/>
                <a:ea typeface="Rajdhani"/>
                <a:cs typeface="Rajdhani"/>
                <a:sym typeface="Rajdhani"/>
              </a:rPr>
              <a:t> that </a:t>
            </a:r>
            <a:r>
              <a:rPr b="1" lang="en">
                <a:solidFill>
                  <a:srgbClr val="FFD966"/>
                </a:solidFill>
                <a:latin typeface="Rajdhani"/>
                <a:ea typeface="Rajdhani"/>
                <a:cs typeface="Rajdhani"/>
                <a:sym typeface="Rajdhani"/>
              </a:rPr>
              <a:t>pandas.DataFrame.info may overlook</a:t>
            </a:r>
            <a:endParaRPr b="1">
              <a:solidFill>
                <a:srgbClr val="FFD966"/>
              </a:solidFill>
              <a:latin typeface="Rajdhani"/>
              <a:ea typeface="Rajdhani"/>
              <a:cs typeface="Rajdhani"/>
              <a:sym typeface="Rajdhani"/>
            </a:endParaRPr>
          </a:p>
        </p:txBody>
      </p:sp>
      <p:sp>
        <p:nvSpPr>
          <p:cNvPr id="208" name="Google Shape;208;p32"/>
          <p:cNvSpPr/>
          <p:nvPr/>
        </p:nvSpPr>
        <p:spPr>
          <a:xfrm>
            <a:off x="1214549" y="1293228"/>
            <a:ext cx="1813800" cy="150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969650" y="2779850"/>
            <a:ext cx="2877900" cy="150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911100" y="2158725"/>
            <a:ext cx="2877900" cy="150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nvSpPr>
        <p:spPr>
          <a:xfrm>
            <a:off x="260100" y="357675"/>
            <a:ext cx="76023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2.2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Proportion of </a:t>
            </a:r>
            <a:r>
              <a:rPr b="1" lang="en" sz="2400">
                <a:solidFill>
                  <a:schemeClr val="lt2"/>
                </a:solidFill>
                <a:latin typeface="Rajdhani"/>
                <a:ea typeface="Rajdhani"/>
                <a:cs typeface="Rajdhani"/>
                <a:sym typeface="Rajdhani"/>
              </a:rPr>
              <a:t>Null Values in Respective Columns</a:t>
            </a:r>
            <a:endParaRPr b="1" sz="2400">
              <a:solidFill>
                <a:srgbClr val="00C3B1"/>
              </a:solidFill>
              <a:latin typeface="Rajdhani"/>
              <a:ea typeface="Rajdhani"/>
              <a:cs typeface="Rajdhani"/>
              <a:sym typeface="Rajdhani"/>
            </a:endParaRPr>
          </a:p>
        </p:txBody>
      </p:sp>
      <p:pic>
        <p:nvPicPr>
          <p:cNvPr id="216" name="Google Shape;216;p33"/>
          <p:cNvPicPr preferRelativeResize="0"/>
          <p:nvPr/>
        </p:nvPicPr>
        <p:blipFill rotWithShape="1">
          <a:blip r:embed="rId3">
            <a:alphaModFix/>
          </a:blip>
          <a:srcRect b="44121" l="21148" r="44153" t="26610"/>
          <a:stretch/>
        </p:blipFill>
        <p:spPr>
          <a:xfrm>
            <a:off x="4421650" y="1339651"/>
            <a:ext cx="4375200" cy="2136900"/>
          </a:xfrm>
          <a:prstGeom prst="roundRect">
            <a:avLst>
              <a:gd fmla="val 16667" name="adj"/>
            </a:avLst>
          </a:prstGeom>
          <a:noFill/>
          <a:ln cap="flat" cmpd="sng" w="28575">
            <a:solidFill>
              <a:schemeClr val="lt1"/>
            </a:solidFill>
            <a:prstDash val="solid"/>
            <a:round/>
            <a:headEnd len="sm" w="sm" type="none"/>
            <a:tailEnd len="sm" w="sm" type="none"/>
          </a:ln>
        </p:spPr>
      </p:pic>
      <p:sp>
        <p:nvSpPr>
          <p:cNvPr id="217" name="Google Shape;217;p33"/>
          <p:cNvSpPr txBox="1"/>
          <p:nvPr/>
        </p:nvSpPr>
        <p:spPr>
          <a:xfrm>
            <a:off x="4541950" y="3572413"/>
            <a:ext cx="41346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D966"/>
                </a:solidFill>
                <a:latin typeface="Rajdhani"/>
                <a:ea typeface="Rajdhani"/>
                <a:cs typeface="Rajdhani"/>
                <a:sym typeface="Rajdhani"/>
              </a:rPr>
              <a:t>4.40%</a:t>
            </a:r>
            <a:r>
              <a:rPr b="1" lang="en">
                <a:solidFill>
                  <a:schemeClr val="lt2"/>
                </a:solidFill>
                <a:latin typeface="Rajdhani"/>
                <a:ea typeface="Rajdhani"/>
                <a:cs typeface="Rajdhani"/>
                <a:sym typeface="Rajdhani"/>
              </a:rPr>
              <a:t> and</a:t>
            </a:r>
            <a:r>
              <a:rPr b="1" lang="en">
                <a:solidFill>
                  <a:srgbClr val="FFD966"/>
                </a:solidFill>
                <a:latin typeface="Rajdhani"/>
                <a:ea typeface="Rajdhani"/>
                <a:cs typeface="Rajdhani"/>
                <a:sym typeface="Rajdhani"/>
              </a:rPr>
              <a:t> 7.52%</a:t>
            </a:r>
            <a:r>
              <a:rPr b="1" lang="en">
                <a:solidFill>
                  <a:schemeClr val="lt2"/>
                </a:solidFill>
                <a:latin typeface="Rajdhani"/>
                <a:ea typeface="Rajdhani"/>
                <a:cs typeface="Rajdhani"/>
                <a:sym typeface="Rajdhani"/>
              </a:rPr>
              <a:t> Null Values Present in Education</a:t>
            </a:r>
            <a:endParaRPr b="1">
              <a:solidFill>
                <a:schemeClr val="lt2"/>
              </a:solidFill>
              <a:latin typeface="Rajdhani"/>
              <a:ea typeface="Rajdhani"/>
              <a:cs typeface="Rajdhani"/>
              <a:sym typeface="Rajdhani"/>
            </a:endParaRPr>
          </a:p>
          <a:p>
            <a:pPr indent="0" lvl="0" marL="0" rtl="0" algn="ctr">
              <a:spcBef>
                <a:spcPts val="0"/>
              </a:spcBef>
              <a:spcAft>
                <a:spcPts val="0"/>
              </a:spcAft>
              <a:buNone/>
            </a:pPr>
            <a:r>
              <a:rPr b="1" lang="en">
                <a:solidFill>
                  <a:schemeClr val="lt2"/>
                </a:solidFill>
                <a:latin typeface="Rajdhani"/>
                <a:ea typeface="Rajdhani"/>
                <a:cs typeface="Rajdhani"/>
                <a:sym typeface="Rajdhani"/>
              </a:rPr>
              <a:t>And Previous_year_rating respectively</a:t>
            </a:r>
            <a:endParaRPr b="1">
              <a:solidFill>
                <a:schemeClr val="lt2"/>
              </a:solidFill>
              <a:latin typeface="Rajdhani"/>
              <a:ea typeface="Rajdhani"/>
              <a:cs typeface="Rajdhani"/>
              <a:sym typeface="Rajdhani"/>
            </a:endParaRPr>
          </a:p>
        </p:txBody>
      </p:sp>
      <p:sp>
        <p:nvSpPr>
          <p:cNvPr id="218" name="Google Shape;218;p33"/>
          <p:cNvSpPr/>
          <p:nvPr/>
        </p:nvSpPr>
        <p:spPr>
          <a:xfrm>
            <a:off x="4884750" y="1954298"/>
            <a:ext cx="2051400" cy="141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3"/>
          <p:cNvSpPr/>
          <p:nvPr/>
        </p:nvSpPr>
        <p:spPr>
          <a:xfrm>
            <a:off x="4884750" y="2528800"/>
            <a:ext cx="2051400" cy="162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33"/>
          <p:cNvPicPr preferRelativeResize="0"/>
          <p:nvPr/>
        </p:nvPicPr>
        <p:blipFill>
          <a:blip r:embed="rId4">
            <a:alphaModFix/>
          </a:blip>
          <a:stretch>
            <a:fillRect/>
          </a:stretch>
        </p:blipFill>
        <p:spPr>
          <a:xfrm>
            <a:off x="393275" y="1317925"/>
            <a:ext cx="3582000" cy="2748300"/>
          </a:xfrm>
          <a:prstGeom prst="roundRect">
            <a:avLst>
              <a:gd fmla="val 16667" name="adj"/>
            </a:avLst>
          </a:prstGeom>
          <a:noFill/>
          <a:ln cap="flat" cmpd="sng" w="38100">
            <a:solidFill>
              <a:schemeClr val="lt1"/>
            </a:solidFill>
            <a:prstDash val="solid"/>
            <a:round/>
            <a:headEnd len="sm" w="sm" type="none"/>
            <a:tailEnd len="sm" w="sm" type="none"/>
          </a:ln>
        </p:spPr>
      </p:pic>
      <p:sp>
        <p:nvSpPr>
          <p:cNvPr id="221" name="Google Shape;221;p33"/>
          <p:cNvSpPr/>
          <p:nvPr/>
        </p:nvSpPr>
        <p:spPr>
          <a:xfrm>
            <a:off x="772150" y="2528800"/>
            <a:ext cx="2051400" cy="162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a:off x="772150" y="3155248"/>
            <a:ext cx="2051400" cy="141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txBox="1"/>
          <p:nvPr/>
        </p:nvSpPr>
        <p:spPr>
          <a:xfrm>
            <a:off x="116975" y="4164063"/>
            <a:ext cx="41346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D966"/>
                </a:solidFill>
                <a:latin typeface="Rajdhani"/>
                <a:ea typeface="Rajdhani"/>
                <a:cs typeface="Rajdhani"/>
                <a:sym typeface="Rajdhani"/>
              </a:rPr>
              <a:t>2409 </a:t>
            </a:r>
            <a:r>
              <a:rPr b="1" lang="en">
                <a:solidFill>
                  <a:schemeClr val="lt2"/>
                </a:solidFill>
                <a:latin typeface="Rajdhani"/>
                <a:ea typeface="Rajdhani"/>
                <a:cs typeface="Rajdhani"/>
                <a:sym typeface="Rajdhani"/>
              </a:rPr>
              <a:t>and</a:t>
            </a:r>
            <a:r>
              <a:rPr b="1" lang="en">
                <a:solidFill>
                  <a:srgbClr val="FFD966"/>
                </a:solidFill>
                <a:latin typeface="Rajdhani"/>
                <a:ea typeface="Rajdhani"/>
                <a:cs typeface="Rajdhani"/>
                <a:sym typeface="Rajdhani"/>
              </a:rPr>
              <a:t> 4124 </a:t>
            </a:r>
            <a:r>
              <a:rPr b="1" lang="en">
                <a:solidFill>
                  <a:schemeClr val="lt2"/>
                </a:solidFill>
                <a:latin typeface="Rajdhani"/>
                <a:ea typeface="Rajdhani"/>
                <a:cs typeface="Rajdhani"/>
                <a:sym typeface="Rajdhani"/>
              </a:rPr>
              <a:t>Null Values Present in Education</a:t>
            </a:r>
            <a:endParaRPr b="1">
              <a:solidFill>
                <a:schemeClr val="lt2"/>
              </a:solidFill>
              <a:latin typeface="Rajdhani"/>
              <a:ea typeface="Rajdhani"/>
              <a:cs typeface="Rajdhani"/>
              <a:sym typeface="Rajdhani"/>
            </a:endParaRPr>
          </a:p>
          <a:p>
            <a:pPr indent="0" lvl="0" marL="0" rtl="0" algn="ctr">
              <a:spcBef>
                <a:spcPts val="0"/>
              </a:spcBef>
              <a:spcAft>
                <a:spcPts val="0"/>
              </a:spcAft>
              <a:buNone/>
            </a:pPr>
            <a:r>
              <a:rPr b="1" lang="en">
                <a:solidFill>
                  <a:schemeClr val="lt2"/>
                </a:solidFill>
                <a:latin typeface="Rajdhani"/>
                <a:ea typeface="Rajdhani"/>
                <a:cs typeface="Rajdhani"/>
                <a:sym typeface="Rajdhani"/>
              </a:rPr>
              <a:t>And Previous_year_rating respectively</a:t>
            </a:r>
            <a:endParaRPr b="1">
              <a:solidFill>
                <a:schemeClr val="lt2"/>
              </a:solidFill>
              <a:latin typeface="Rajdhani"/>
              <a:ea typeface="Rajdhani"/>
              <a:cs typeface="Rajdhani"/>
              <a:sym typeface="Rajdhan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nvSpPr>
        <p:spPr>
          <a:xfrm>
            <a:off x="260100" y="357675"/>
            <a:ext cx="76023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2.2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‘previous_year_rating’ </a:t>
            </a:r>
            <a:r>
              <a:rPr b="1" lang="en" sz="2400">
                <a:solidFill>
                  <a:schemeClr val="lt1"/>
                </a:solidFill>
                <a:latin typeface="Rajdhani"/>
                <a:ea typeface="Rajdhani"/>
                <a:cs typeface="Rajdhani"/>
                <a:sym typeface="Rajdhani"/>
              </a:rPr>
              <a:t>missing data treatment </a:t>
            </a:r>
            <a:endParaRPr b="1" sz="2400">
              <a:solidFill>
                <a:schemeClr val="lt1"/>
              </a:solidFill>
              <a:latin typeface="Rajdhani"/>
              <a:ea typeface="Rajdhani"/>
              <a:cs typeface="Rajdhani"/>
              <a:sym typeface="Rajdhani"/>
            </a:endParaRPr>
          </a:p>
        </p:txBody>
      </p:sp>
      <p:pic>
        <p:nvPicPr>
          <p:cNvPr id="229" name="Google Shape;229;p34"/>
          <p:cNvPicPr preferRelativeResize="0"/>
          <p:nvPr/>
        </p:nvPicPr>
        <p:blipFill>
          <a:blip r:embed="rId3">
            <a:alphaModFix/>
          </a:blip>
          <a:stretch>
            <a:fillRect/>
          </a:stretch>
        </p:blipFill>
        <p:spPr>
          <a:xfrm>
            <a:off x="387625" y="1721600"/>
            <a:ext cx="3261600" cy="3030300"/>
          </a:xfrm>
          <a:prstGeom prst="roundRect">
            <a:avLst>
              <a:gd fmla="val 16667" name="adj"/>
            </a:avLst>
          </a:prstGeom>
          <a:noFill/>
          <a:ln cap="flat" cmpd="sng" w="28575">
            <a:solidFill>
              <a:schemeClr val="lt1"/>
            </a:solidFill>
            <a:prstDash val="solid"/>
            <a:round/>
            <a:headEnd len="sm" w="sm" type="none"/>
            <a:tailEnd len="sm" w="sm" type="none"/>
          </a:ln>
        </p:spPr>
      </p:pic>
      <p:sp>
        <p:nvSpPr>
          <p:cNvPr id="230" name="Google Shape;230;p34"/>
          <p:cNvSpPr txBox="1"/>
          <p:nvPr/>
        </p:nvSpPr>
        <p:spPr>
          <a:xfrm>
            <a:off x="35425" y="1092800"/>
            <a:ext cx="4654800" cy="4938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lt2"/>
              </a:buClr>
              <a:buSzPts val="1200"/>
              <a:buFont typeface="Rajdhani"/>
              <a:buChar char="❏"/>
            </a:pPr>
            <a:r>
              <a:rPr b="1" lang="en" sz="1200">
                <a:solidFill>
                  <a:schemeClr val="lt2"/>
                </a:solidFill>
                <a:latin typeface="Rajdhani"/>
                <a:ea typeface="Rajdhani"/>
                <a:cs typeface="Rajdhani"/>
                <a:sym typeface="Rajdhani"/>
              </a:rPr>
              <a:t>Data was not entered as employees had only </a:t>
            </a:r>
            <a:r>
              <a:rPr b="1" lang="en" sz="1200">
                <a:solidFill>
                  <a:srgbClr val="FFD966"/>
                </a:solidFill>
                <a:latin typeface="Rajdhani"/>
                <a:ea typeface="Rajdhani"/>
                <a:cs typeface="Rajdhani"/>
                <a:sym typeface="Rajdhani"/>
              </a:rPr>
              <a:t>1 year of service. </a:t>
            </a:r>
            <a:endParaRPr b="1" sz="1200">
              <a:solidFill>
                <a:srgbClr val="FFD966"/>
              </a:solidFill>
              <a:latin typeface="Rajdhani"/>
              <a:ea typeface="Rajdhani"/>
              <a:cs typeface="Rajdhani"/>
              <a:sym typeface="Rajdhani"/>
            </a:endParaRPr>
          </a:p>
          <a:p>
            <a:pPr indent="-304800" lvl="0" marL="457200" rtl="0" algn="l">
              <a:spcBef>
                <a:spcPts val="0"/>
              </a:spcBef>
              <a:spcAft>
                <a:spcPts val="0"/>
              </a:spcAft>
              <a:buClr>
                <a:schemeClr val="lt2"/>
              </a:buClr>
              <a:buSzPts val="1200"/>
              <a:buFont typeface="Rajdhani"/>
              <a:buChar char="❏"/>
            </a:pPr>
            <a:r>
              <a:rPr b="1" lang="en" sz="1200">
                <a:solidFill>
                  <a:schemeClr val="lt2"/>
                </a:solidFill>
                <a:latin typeface="Rajdhani"/>
                <a:ea typeface="Rajdhani"/>
                <a:cs typeface="Rajdhani"/>
                <a:sym typeface="Rajdhani"/>
              </a:rPr>
              <a:t>No Data would have been there in the Data Source itself for these employees</a:t>
            </a:r>
            <a:endParaRPr b="1" sz="1200">
              <a:solidFill>
                <a:schemeClr val="lt2"/>
              </a:solidFill>
              <a:latin typeface="Rajdhani"/>
              <a:ea typeface="Rajdhani"/>
              <a:cs typeface="Rajdhani"/>
              <a:sym typeface="Rajdhani"/>
            </a:endParaRPr>
          </a:p>
        </p:txBody>
      </p:sp>
      <p:sp>
        <p:nvSpPr>
          <p:cNvPr id="231" name="Google Shape;231;p34"/>
          <p:cNvSpPr txBox="1"/>
          <p:nvPr/>
        </p:nvSpPr>
        <p:spPr>
          <a:xfrm>
            <a:off x="4363400" y="1050300"/>
            <a:ext cx="4601400" cy="4938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lt2"/>
              </a:buClr>
              <a:buSzPts val="1300"/>
              <a:buFont typeface="Rajdhani"/>
              <a:buChar char="❏"/>
            </a:pPr>
            <a:r>
              <a:rPr b="1" lang="en" sz="1300">
                <a:solidFill>
                  <a:schemeClr val="lt2"/>
                </a:solidFill>
                <a:latin typeface="Rajdhani"/>
                <a:ea typeface="Rajdhani"/>
                <a:cs typeface="Rajdhani"/>
                <a:sym typeface="Rajdhani"/>
              </a:rPr>
              <a:t>Based on Business Logic, </a:t>
            </a:r>
            <a:r>
              <a:rPr b="1" lang="en" sz="1300">
                <a:solidFill>
                  <a:srgbClr val="FFD966"/>
                </a:solidFill>
                <a:latin typeface="Rajdhani"/>
                <a:ea typeface="Rajdhani"/>
                <a:cs typeface="Rajdhani"/>
                <a:sym typeface="Rajdhani"/>
              </a:rPr>
              <a:t>“0”</a:t>
            </a:r>
            <a:r>
              <a:rPr b="1" lang="en" sz="1300">
                <a:solidFill>
                  <a:schemeClr val="lt2"/>
                </a:solidFill>
                <a:latin typeface="Rajdhani"/>
                <a:ea typeface="Rajdhani"/>
                <a:cs typeface="Rajdhani"/>
                <a:sym typeface="Rajdhani"/>
              </a:rPr>
              <a:t> would be imputed as the new employees would not have any previous_year_rating</a:t>
            </a:r>
            <a:endParaRPr b="1" sz="1300">
              <a:solidFill>
                <a:schemeClr val="lt2"/>
              </a:solidFill>
              <a:latin typeface="Rajdhani"/>
              <a:ea typeface="Rajdhani"/>
              <a:cs typeface="Rajdhani"/>
              <a:sym typeface="Rajdhani"/>
            </a:endParaRPr>
          </a:p>
        </p:txBody>
      </p:sp>
      <p:pic>
        <p:nvPicPr>
          <p:cNvPr id="232" name="Google Shape;232;p34"/>
          <p:cNvPicPr preferRelativeResize="0"/>
          <p:nvPr/>
        </p:nvPicPr>
        <p:blipFill>
          <a:blip r:embed="rId4">
            <a:alphaModFix/>
          </a:blip>
          <a:stretch>
            <a:fillRect/>
          </a:stretch>
        </p:blipFill>
        <p:spPr>
          <a:xfrm>
            <a:off x="4480400" y="2117537"/>
            <a:ext cx="3988500" cy="843300"/>
          </a:xfrm>
          <a:prstGeom prst="roundRect">
            <a:avLst>
              <a:gd fmla="val 16667" name="adj"/>
            </a:avLst>
          </a:prstGeom>
          <a:noFill/>
          <a:ln>
            <a:noFill/>
          </a:ln>
        </p:spPr>
      </p:pic>
      <p:pic>
        <p:nvPicPr>
          <p:cNvPr id="233" name="Google Shape;233;p34"/>
          <p:cNvPicPr preferRelativeResize="0"/>
          <p:nvPr/>
        </p:nvPicPr>
        <p:blipFill>
          <a:blip r:embed="rId5">
            <a:alphaModFix/>
          </a:blip>
          <a:stretch>
            <a:fillRect/>
          </a:stretch>
        </p:blipFill>
        <p:spPr>
          <a:xfrm>
            <a:off x="4452050" y="3534250"/>
            <a:ext cx="4241700" cy="806400"/>
          </a:xfrm>
          <a:prstGeom prst="roundRect">
            <a:avLst>
              <a:gd fmla="val 16667" name="adj"/>
            </a:avLst>
          </a:prstGeom>
          <a:noFill/>
          <a:ln>
            <a:noFill/>
          </a:ln>
        </p:spPr>
      </p:pic>
      <p:sp>
        <p:nvSpPr>
          <p:cNvPr id="234" name="Google Shape;234;p34"/>
          <p:cNvSpPr txBox="1"/>
          <p:nvPr/>
        </p:nvSpPr>
        <p:spPr>
          <a:xfrm>
            <a:off x="4480400" y="1742925"/>
            <a:ext cx="25506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Before</a:t>
            </a:r>
            <a:r>
              <a:rPr b="1" lang="en" sz="1500">
                <a:solidFill>
                  <a:schemeClr val="lt2"/>
                </a:solidFill>
                <a:latin typeface="Rajdhani"/>
                <a:ea typeface="Rajdhani"/>
                <a:cs typeface="Rajdhani"/>
                <a:sym typeface="Rajdhani"/>
              </a:rPr>
              <a:t> imputation with “0”</a:t>
            </a:r>
            <a:endParaRPr b="1" sz="1500">
              <a:solidFill>
                <a:schemeClr val="lt2"/>
              </a:solidFill>
              <a:latin typeface="Rajdhani"/>
              <a:ea typeface="Rajdhani"/>
              <a:cs typeface="Rajdhani"/>
              <a:sym typeface="Rajdhani"/>
            </a:endParaRPr>
          </a:p>
        </p:txBody>
      </p:sp>
      <p:sp>
        <p:nvSpPr>
          <p:cNvPr id="235" name="Google Shape;235;p34"/>
          <p:cNvSpPr txBox="1"/>
          <p:nvPr/>
        </p:nvSpPr>
        <p:spPr>
          <a:xfrm>
            <a:off x="4480400" y="3219275"/>
            <a:ext cx="25506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a:t>
            </a:r>
            <a:r>
              <a:rPr b="1" lang="en" sz="1500">
                <a:solidFill>
                  <a:schemeClr val="lt2"/>
                </a:solidFill>
                <a:latin typeface="Rajdhani"/>
                <a:ea typeface="Rajdhani"/>
                <a:cs typeface="Rajdhani"/>
                <a:sym typeface="Rajdhani"/>
              </a:rPr>
              <a:t> </a:t>
            </a:r>
            <a:r>
              <a:rPr b="1" lang="en" sz="1500">
                <a:solidFill>
                  <a:schemeClr val="lt2"/>
                </a:solidFill>
                <a:latin typeface="Rajdhani"/>
                <a:ea typeface="Rajdhani"/>
                <a:cs typeface="Rajdhani"/>
                <a:sym typeface="Rajdhani"/>
              </a:rPr>
              <a:t>imputation with “0”</a:t>
            </a:r>
            <a:endParaRPr b="1" sz="1500">
              <a:solidFill>
                <a:schemeClr val="lt2"/>
              </a:solidFill>
              <a:latin typeface="Rajdhani"/>
              <a:ea typeface="Rajdhani"/>
              <a:cs typeface="Rajdhani"/>
              <a:sym typeface="Rajdhan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nvSpPr>
        <p:spPr>
          <a:xfrm>
            <a:off x="295525" y="301000"/>
            <a:ext cx="59106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2.2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‘education’ </a:t>
            </a:r>
            <a:r>
              <a:rPr b="1" lang="en" sz="2400">
                <a:solidFill>
                  <a:schemeClr val="lt1"/>
                </a:solidFill>
                <a:latin typeface="Rajdhani"/>
                <a:ea typeface="Rajdhani"/>
                <a:cs typeface="Rajdhani"/>
                <a:sym typeface="Rajdhani"/>
              </a:rPr>
              <a:t>missing data treatment </a:t>
            </a:r>
            <a:endParaRPr b="1" sz="2400">
              <a:solidFill>
                <a:schemeClr val="lt1"/>
              </a:solidFill>
              <a:latin typeface="Rajdhani"/>
              <a:ea typeface="Rajdhani"/>
              <a:cs typeface="Rajdhani"/>
              <a:sym typeface="Rajdhani"/>
            </a:endParaRPr>
          </a:p>
        </p:txBody>
      </p:sp>
      <p:sp>
        <p:nvSpPr>
          <p:cNvPr id="241" name="Google Shape;241;p35"/>
          <p:cNvSpPr txBox="1"/>
          <p:nvPr/>
        </p:nvSpPr>
        <p:spPr>
          <a:xfrm>
            <a:off x="425400" y="990688"/>
            <a:ext cx="8293200" cy="493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For NaN values in ‘education’ column, we will be imputing the mode as part of missing value treatment. </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Mode = ‘Bachelor’s’</a:t>
            </a:r>
            <a:endParaRPr b="1">
              <a:solidFill>
                <a:schemeClr val="lt2"/>
              </a:solidFill>
              <a:latin typeface="Rajdhani"/>
              <a:ea typeface="Rajdhani"/>
              <a:cs typeface="Rajdhani"/>
              <a:sym typeface="Rajdhani"/>
            </a:endParaRPr>
          </a:p>
        </p:txBody>
      </p:sp>
      <p:pic>
        <p:nvPicPr>
          <p:cNvPr id="242" name="Google Shape;242;p35"/>
          <p:cNvPicPr preferRelativeResize="0"/>
          <p:nvPr/>
        </p:nvPicPr>
        <p:blipFill>
          <a:blip r:embed="rId3">
            <a:alphaModFix/>
          </a:blip>
          <a:stretch>
            <a:fillRect/>
          </a:stretch>
        </p:blipFill>
        <p:spPr>
          <a:xfrm>
            <a:off x="525650" y="1591425"/>
            <a:ext cx="4134000" cy="1115100"/>
          </a:xfrm>
          <a:prstGeom prst="roundRect">
            <a:avLst>
              <a:gd fmla="val 16667" name="adj"/>
            </a:avLst>
          </a:prstGeom>
          <a:noFill/>
          <a:ln cap="flat" cmpd="sng" w="28575">
            <a:solidFill>
              <a:schemeClr val="lt1"/>
            </a:solidFill>
            <a:prstDash val="solid"/>
            <a:round/>
            <a:headEnd len="sm" w="sm" type="none"/>
            <a:tailEnd len="sm" w="sm" type="none"/>
          </a:ln>
        </p:spPr>
      </p:pic>
      <p:pic>
        <p:nvPicPr>
          <p:cNvPr id="243" name="Google Shape;243;p35"/>
          <p:cNvPicPr preferRelativeResize="0"/>
          <p:nvPr/>
        </p:nvPicPr>
        <p:blipFill rotWithShape="1">
          <a:blip r:embed="rId4">
            <a:alphaModFix/>
          </a:blip>
          <a:srcRect b="0" l="14058" r="3241" t="0"/>
          <a:stretch/>
        </p:blipFill>
        <p:spPr>
          <a:xfrm>
            <a:off x="525650" y="3424450"/>
            <a:ext cx="3841500" cy="1212600"/>
          </a:xfrm>
          <a:prstGeom prst="roundRect">
            <a:avLst>
              <a:gd fmla="val 16667" name="adj"/>
            </a:avLst>
          </a:prstGeom>
          <a:noFill/>
          <a:ln cap="flat" cmpd="sng" w="28575">
            <a:solidFill>
              <a:schemeClr val="lt1"/>
            </a:solidFill>
            <a:prstDash val="solid"/>
            <a:round/>
            <a:headEnd len="sm" w="sm" type="none"/>
            <a:tailEnd len="sm" w="sm" type="none"/>
          </a:ln>
        </p:spPr>
      </p:pic>
      <p:pic>
        <p:nvPicPr>
          <p:cNvPr id="244" name="Google Shape;244;p35"/>
          <p:cNvPicPr preferRelativeResize="0"/>
          <p:nvPr/>
        </p:nvPicPr>
        <p:blipFill>
          <a:blip r:embed="rId5">
            <a:alphaModFix/>
          </a:blip>
          <a:stretch>
            <a:fillRect/>
          </a:stretch>
        </p:blipFill>
        <p:spPr>
          <a:xfrm>
            <a:off x="4979247" y="3424450"/>
            <a:ext cx="3601500" cy="1212600"/>
          </a:xfrm>
          <a:prstGeom prst="roundRect">
            <a:avLst>
              <a:gd fmla="val 16667" name="adj"/>
            </a:avLst>
          </a:prstGeom>
          <a:noFill/>
          <a:ln cap="flat" cmpd="sng" w="28575">
            <a:solidFill>
              <a:schemeClr val="lt1"/>
            </a:solidFill>
            <a:prstDash val="solid"/>
            <a:round/>
            <a:headEnd len="sm" w="sm" type="none"/>
            <a:tailEnd len="sm" w="sm" type="none"/>
          </a:ln>
        </p:spPr>
      </p:pic>
      <p:sp>
        <p:nvSpPr>
          <p:cNvPr id="245" name="Google Shape;245;p35"/>
          <p:cNvSpPr txBox="1"/>
          <p:nvPr/>
        </p:nvSpPr>
        <p:spPr>
          <a:xfrm>
            <a:off x="581025" y="2972200"/>
            <a:ext cx="31149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Before</a:t>
            </a:r>
            <a:r>
              <a:rPr b="1" lang="en" sz="1500">
                <a:solidFill>
                  <a:schemeClr val="lt2"/>
                </a:solidFill>
                <a:latin typeface="Rajdhani"/>
                <a:ea typeface="Rajdhani"/>
                <a:cs typeface="Rajdhani"/>
                <a:sym typeface="Rajdhani"/>
              </a:rPr>
              <a:t> imputation with “Bachelor’s”</a:t>
            </a:r>
            <a:endParaRPr b="1" sz="1500">
              <a:solidFill>
                <a:schemeClr val="lt2"/>
              </a:solidFill>
              <a:latin typeface="Rajdhani"/>
              <a:ea typeface="Rajdhani"/>
              <a:cs typeface="Rajdhani"/>
              <a:sym typeface="Rajdhani"/>
            </a:endParaRPr>
          </a:p>
        </p:txBody>
      </p:sp>
      <p:sp>
        <p:nvSpPr>
          <p:cNvPr id="246" name="Google Shape;246;p35"/>
          <p:cNvSpPr txBox="1"/>
          <p:nvPr/>
        </p:nvSpPr>
        <p:spPr>
          <a:xfrm>
            <a:off x="5027775" y="2972200"/>
            <a:ext cx="31149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 </a:t>
            </a:r>
            <a:r>
              <a:rPr b="1" lang="en" sz="1500">
                <a:solidFill>
                  <a:schemeClr val="lt2"/>
                </a:solidFill>
                <a:latin typeface="Rajdhani"/>
                <a:ea typeface="Rajdhani"/>
                <a:cs typeface="Rajdhani"/>
                <a:sym typeface="Rajdhani"/>
              </a:rPr>
              <a:t>imputation with “Bachelor’s”</a:t>
            </a:r>
            <a:endParaRPr b="1" sz="1500">
              <a:solidFill>
                <a:schemeClr val="lt2"/>
              </a:solidFill>
              <a:latin typeface="Rajdhani"/>
              <a:ea typeface="Rajdhani"/>
              <a:cs typeface="Rajdhani"/>
              <a:sym typeface="Rajdhan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nvSpPr>
        <p:spPr>
          <a:xfrm>
            <a:off x="295525" y="301000"/>
            <a:ext cx="7249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2.2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Why Encoding Object Data Type is necessary?</a:t>
            </a:r>
            <a:endParaRPr b="1" sz="2400">
              <a:solidFill>
                <a:schemeClr val="lt1"/>
              </a:solidFill>
              <a:latin typeface="Rajdhani"/>
              <a:ea typeface="Rajdhani"/>
              <a:cs typeface="Rajdhani"/>
              <a:sym typeface="Rajdhani"/>
            </a:endParaRPr>
          </a:p>
        </p:txBody>
      </p:sp>
      <p:grpSp>
        <p:nvGrpSpPr>
          <p:cNvPr id="252" name="Google Shape;252;p36"/>
          <p:cNvGrpSpPr/>
          <p:nvPr/>
        </p:nvGrpSpPr>
        <p:grpSpPr>
          <a:xfrm>
            <a:off x="449175" y="1611975"/>
            <a:ext cx="2818200" cy="3174000"/>
            <a:chOff x="449175" y="1611975"/>
            <a:chExt cx="2818200" cy="3174000"/>
          </a:xfrm>
        </p:grpSpPr>
        <p:pic>
          <p:nvPicPr>
            <p:cNvPr id="253" name="Google Shape;253;p36"/>
            <p:cNvPicPr preferRelativeResize="0"/>
            <p:nvPr/>
          </p:nvPicPr>
          <p:blipFill rotWithShape="1">
            <a:blip r:embed="rId3">
              <a:alphaModFix/>
            </a:blip>
            <a:srcRect b="0" l="0" r="17681" t="0"/>
            <a:stretch/>
          </p:blipFill>
          <p:spPr>
            <a:xfrm>
              <a:off x="449175" y="1611975"/>
              <a:ext cx="2818200" cy="3174000"/>
            </a:xfrm>
            <a:prstGeom prst="roundRect">
              <a:avLst>
                <a:gd fmla="val 16667" name="adj"/>
              </a:avLst>
            </a:prstGeom>
            <a:noFill/>
            <a:ln>
              <a:noFill/>
            </a:ln>
          </p:spPr>
        </p:pic>
        <p:sp>
          <p:nvSpPr>
            <p:cNvPr id="254" name="Google Shape;254;p36"/>
            <p:cNvSpPr/>
            <p:nvPr/>
          </p:nvSpPr>
          <p:spPr>
            <a:xfrm>
              <a:off x="507825" y="2186675"/>
              <a:ext cx="2700900" cy="921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36"/>
          <p:cNvSpPr txBox="1"/>
          <p:nvPr/>
        </p:nvSpPr>
        <p:spPr>
          <a:xfrm>
            <a:off x="359900" y="956488"/>
            <a:ext cx="7864800" cy="493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lt2"/>
              </a:buClr>
              <a:buSzPts val="1400"/>
              <a:buFont typeface="Quicksand"/>
              <a:buChar char="❏"/>
            </a:pPr>
            <a:r>
              <a:rPr b="1" lang="en">
                <a:solidFill>
                  <a:schemeClr val="lt2"/>
                </a:solidFill>
                <a:latin typeface="Quicksand"/>
                <a:ea typeface="Quicksand"/>
                <a:cs typeface="Quicksand"/>
                <a:sym typeface="Quicksand"/>
              </a:rPr>
              <a:t>Neural Network Models require that input and output variables are numbers.</a:t>
            </a:r>
            <a:endParaRPr b="1">
              <a:solidFill>
                <a:schemeClr val="lt2"/>
              </a:solidFill>
              <a:latin typeface="Quicksand"/>
              <a:ea typeface="Quicksand"/>
              <a:cs typeface="Quicksand"/>
              <a:sym typeface="Quicksand"/>
            </a:endParaRPr>
          </a:p>
          <a:p>
            <a:pPr indent="-317500" lvl="0" marL="457200" rtl="0" algn="l">
              <a:spcBef>
                <a:spcPts val="0"/>
              </a:spcBef>
              <a:spcAft>
                <a:spcPts val="0"/>
              </a:spcAft>
              <a:buClr>
                <a:schemeClr val="lt2"/>
              </a:buClr>
              <a:buSzPts val="1400"/>
              <a:buFont typeface="Quicksand"/>
              <a:buChar char="❏"/>
            </a:pPr>
            <a:r>
              <a:rPr b="1" lang="en">
                <a:solidFill>
                  <a:schemeClr val="lt2"/>
                </a:solidFill>
                <a:latin typeface="Quicksand"/>
                <a:ea typeface="Quicksand"/>
                <a:cs typeface="Quicksand"/>
                <a:sym typeface="Quicksand"/>
              </a:rPr>
              <a:t>Encoding</a:t>
            </a:r>
            <a:r>
              <a:rPr b="1" lang="en">
                <a:solidFill>
                  <a:schemeClr val="lt2"/>
                </a:solidFill>
                <a:latin typeface="Quicksand"/>
                <a:ea typeface="Quicksand"/>
                <a:cs typeface="Quicksand"/>
                <a:sym typeface="Quicksand"/>
              </a:rPr>
              <a:t> categorical data is necessary to fit and evaluate the model</a:t>
            </a:r>
            <a:endParaRPr b="1">
              <a:solidFill>
                <a:schemeClr val="lt2"/>
              </a:solidFill>
              <a:latin typeface="Quicksand"/>
              <a:ea typeface="Quicksand"/>
              <a:cs typeface="Quicksand"/>
              <a:sym typeface="Quicksand"/>
            </a:endParaRPr>
          </a:p>
        </p:txBody>
      </p:sp>
      <p:sp>
        <p:nvSpPr>
          <p:cNvPr id="256" name="Google Shape;256;p36"/>
          <p:cNvSpPr txBox="1"/>
          <p:nvPr/>
        </p:nvSpPr>
        <p:spPr>
          <a:xfrm>
            <a:off x="3534250" y="1660500"/>
            <a:ext cx="54114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D966"/>
                </a:solidFill>
                <a:latin typeface="Quicksand"/>
                <a:ea typeface="Quicksand"/>
                <a:cs typeface="Quicksand"/>
                <a:sym typeface="Quicksand"/>
              </a:rPr>
              <a:t>ASG1 - Ordinal </a:t>
            </a:r>
            <a:r>
              <a:rPr b="1" lang="en" sz="1600">
                <a:solidFill>
                  <a:srgbClr val="FFD966"/>
                </a:solidFill>
                <a:latin typeface="Quicksand"/>
                <a:ea typeface="Quicksand"/>
                <a:cs typeface="Quicksand"/>
                <a:sym typeface="Quicksand"/>
              </a:rPr>
              <a:t>Encoding</a:t>
            </a:r>
            <a:r>
              <a:rPr b="1" lang="en" sz="1600">
                <a:solidFill>
                  <a:schemeClr val="lt2"/>
                </a:solidFill>
                <a:latin typeface="Quicksand"/>
                <a:ea typeface="Quicksand"/>
                <a:cs typeface="Quicksand"/>
                <a:sym typeface="Quicksand"/>
              </a:rPr>
              <a:t> for </a:t>
            </a:r>
            <a:r>
              <a:rPr b="1" lang="en" sz="1600">
                <a:solidFill>
                  <a:srgbClr val="FFD966"/>
                </a:solidFill>
                <a:latin typeface="Quicksand"/>
                <a:ea typeface="Quicksand"/>
                <a:cs typeface="Quicksand"/>
                <a:sym typeface="Quicksand"/>
              </a:rPr>
              <a:t>Neural Network Model</a:t>
            </a:r>
            <a:r>
              <a:rPr b="1" lang="en" sz="1600">
                <a:solidFill>
                  <a:schemeClr val="lt2"/>
                </a:solidFill>
                <a:latin typeface="Quicksand"/>
                <a:ea typeface="Quicksand"/>
                <a:cs typeface="Quicksand"/>
                <a:sym typeface="Quicksand"/>
              </a:rPr>
              <a:t>:</a:t>
            </a:r>
            <a:endParaRPr b="1" sz="1600">
              <a:solidFill>
                <a:schemeClr val="lt2"/>
              </a:solidFill>
              <a:latin typeface="Quicksand"/>
              <a:ea typeface="Quicksand"/>
              <a:cs typeface="Quicksand"/>
              <a:sym typeface="Quicksand"/>
            </a:endParaRPr>
          </a:p>
          <a:p>
            <a:pPr indent="0" lvl="0" marL="0" rtl="0" algn="l">
              <a:spcBef>
                <a:spcPts val="0"/>
              </a:spcBef>
              <a:spcAft>
                <a:spcPts val="0"/>
              </a:spcAft>
              <a:buNone/>
            </a:pPr>
            <a:r>
              <a:t/>
            </a:r>
            <a:endParaRPr b="1">
              <a:solidFill>
                <a:schemeClr val="lt2"/>
              </a:solidFill>
              <a:latin typeface="Quicksand"/>
              <a:ea typeface="Quicksand"/>
              <a:cs typeface="Quicksand"/>
              <a:sym typeface="Quicksand"/>
            </a:endParaRPr>
          </a:p>
          <a:p>
            <a:pPr indent="0" lvl="0" marL="0" rtl="0" algn="l">
              <a:spcBef>
                <a:spcPts val="0"/>
              </a:spcBef>
              <a:spcAft>
                <a:spcPts val="0"/>
              </a:spcAft>
              <a:buNone/>
            </a:pPr>
            <a:r>
              <a:t/>
            </a:r>
            <a:endParaRPr b="1">
              <a:solidFill>
                <a:schemeClr val="lt2"/>
              </a:solidFill>
              <a:latin typeface="Quicksand"/>
              <a:ea typeface="Quicksand"/>
              <a:cs typeface="Quicksand"/>
              <a:sym typeface="Quicksand"/>
            </a:endParaRPr>
          </a:p>
          <a:p>
            <a:pPr indent="0" lvl="0" marL="0" rtl="0" algn="l">
              <a:spcBef>
                <a:spcPts val="0"/>
              </a:spcBef>
              <a:spcAft>
                <a:spcPts val="0"/>
              </a:spcAft>
              <a:buNone/>
            </a:pPr>
            <a:r>
              <a:t/>
            </a:r>
            <a:endParaRPr b="1">
              <a:solidFill>
                <a:schemeClr val="lt2"/>
              </a:solidFill>
              <a:latin typeface="Quicksand"/>
              <a:ea typeface="Quicksand"/>
              <a:cs typeface="Quicksand"/>
              <a:sym typeface="Quicksand"/>
            </a:endParaRPr>
          </a:p>
        </p:txBody>
      </p:sp>
      <p:pic>
        <p:nvPicPr>
          <p:cNvPr id="257" name="Google Shape;257;p36"/>
          <p:cNvPicPr preferRelativeResize="0"/>
          <p:nvPr/>
        </p:nvPicPr>
        <p:blipFill>
          <a:blip r:embed="rId4">
            <a:alphaModFix/>
          </a:blip>
          <a:stretch>
            <a:fillRect/>
          </a:stretch>
        </p:blipFill>
        <p:spPr>
          <a:xfrm>
            <a:off x="3632975" y="2158375"/>
            <a:ext cx="672200" cy="672200"/>
          </a:xfrm>
          <a:prstGeom prst="rect">
            <a:avLst/>
          </a:prstGeom>
          <a:noFill/>
          <a:ln>
            <a:noFill/>
          </a:ln>
        </p:spPr>
      </p:pic>
      <p:sp>
        <p:nvSpPr>
          <p:cNvPr id="258" name="Google Shape;258;p36"/>
          <p:cNvSpPr txBox="1"/>
          <p:nvPr/>
        </p:nvSpPr>
        <p:spPr>
          <a:xfrm>
            <a:off x="4466900" y="2186663"/>
            <a:ext cx="375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Quicksand"/>
                <a:ea typeface="Quicksand"/>
                <a:cs typeface="Quicksand"/>
                <a:sym typeface="Quicksand"/>
              </a:rPr>
              <a:t>Appropriate for categorical values that are ordinal in nature (e.g. education)</a:t>
            </a:r>
            <a:endParaRPr b="1">
              <a:solidFill>
                <a:schemeClr val="lt2"/>
              </a:solidFill>
              <a:latin typeface="Quicksand"/>
              <a:ea typeface="Quicksand"/>
              <a:cs typeface="Quicksand"/>
              <a:sym typeface="Quicksand"/>
            </a:endParaRPr>
          </a:p>
        </p:txBody>
      </p:sp>
      <p:pic>
        <p:nvPicPr>
          <p:cNvPr id="259" name="Google Shape;259;p36"/>
          <p:cNvPicPr preferRelativeResize="0"/>
          <p:nvPr/>
        </p:nvPicPr>
        <p:blipFill>
          <a:blip r:embed="rId5">
            <a:alphaModFix/>
          </a:blip>
          <a:stretch>
            <a:fillRect/>
          </a:stretch>
        </p:blipFill>
        <p:spPr>
          <a:xfrm>
            <a:off x="3619250" y="3064800"/>
            <a:ext cx="699651" cy="699651"/>
          </a:xfrm>
          <a:prstGeom prst="rect">
            <a:avLst/>
          </a:prstGeom>
          <a:noFill/>
          <a:ln>
            <a:noFill/>
          </a:ln>
        </p:spPr>
      </p:pic>
      <p:sp>
        <p:nvSpPr>
          <p:cNvPr id="260" name="Google Shape;260;p36"/>
          <p:cNvSpPr txBox="1"/>
          <p:nvPr/>
        </p:nvSpPr>
        <p:spPr>
          <a:xfrm>
            <a:off x="4466900" y="2998975"/>
            <a:ext cx="421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Quicksand"/>
                <a:ea typeface="Quicksand"/>
                <a:cs typeface="Quicksand"/>
                <a:sym typeface="Quicksand"/>
              </a:rPr>
              <a:t>May not be appropriate for categorical values with no relationship as order is important in </a:t>
            </a:r>
            <a:r>
              <a:rPr b="1" lang="en">
                <a:solidFill>
                  <a:srgbClr val="FFD966"/>
                </a:solidFill>
                <a:latin typeface="Quicksand"/>
                <a:ea typeface="Quicksand"/>
                <a:cs typeface="Quicksand"/>
                <a:sym typeface="Quicksand"/>
              </a:rPr>
              <a:t>Neural Network</a:t>
            </a:r>
            <a:r>
              <a:rPr b="1" lang="en">
                <a:solidFill>
                  <a:schemeClr val="lt2"/>
                </a:solidFill>
                <a:latin typeface="Quicksand"/>
                <a:ea typeface="Quicksand"/>
                <a:cs typeface="Quicksand"/>
                <a:sym typeface="Quicksand"/>
              </a:rPr>
              <a:t> (e.g. department)</a:t>
            </a:r>
            <a:endParaRPr b="1">
              <a:solidFill>
                <a:schemeClr val="lt2"/>
              </a:solidFill>
              <a:latin typeface="Quicksand"/>
              <a:ea typeface="Quicksand"/>
              <a:cs typeface="Quicksand"/>
              <a:sym typeface="Quicksand"/>
            </a:endParaRPr>
          </a:p>
        </p:txBody>
      </p:sp>
      <p:sp>
        <p:nvSpPr>
          <p:cNvPr id="261" name="Google Shape;261;p36"/>
          <p:cNvSpPr txBox="1"/>
          <p:nvPr/>
        </p:nvSpPr>
        <p:spPr>
          <a:xfrm>
            <a:off x="3574825" y="4194150"/>
            <a:ext cx="4722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D966"/>
                </a:solidFill>
                <a:latin typeface="Quicksand"/>
                <a:ea typeface="Quicksand"/>
                <a:cs typeface="Quicksand"/>
                <a:sym typeface="Quicksand"/>
              </a:rPr>
              <a:t>ASG2 - One Hot Encoding to be implemented</a:t>
            </a:r>
            <a:endParaRPr b="1" sz="1500">
              <a:solidFill>
                <a:srgbClr val="FFD966"/>
              </a:solidFill>
              <a:latin typeface="Quicksand"/>
              <a:ea typeface="Quicksand"/>
              <a:cs typeface="Quicksand"/>
              <a:sym typeface="Quicksa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nvSpPr>
        <p:spPr>
          <a:xfrm>
            <a:off x="295525" y="301000"/>
            <a:ext cx="7249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2.2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Ordinal Encoding for Object Data Type Columns</a:t>
            </a:r>
            <a:endParaRPr b="1" sz="2400">
              <a:solidFill>
                <a:schemeClr val="lt1"/>
              </a:solidFill>
              <a:latin typeface="Rajdhani"/>
              <a:ea typeface="Rajdhani"/>
              <a:cs typeface="Rajdhani"/>
              <a:sym typeface="Rajdhani"/>
            </a:endParaRPr>
          </a:p>
        </p:txBody>
      </p:sp>
      <p:sp>
        <p:nvSpPr>
          <p:cNvPr id="267" name="Google Shape;267;p37"/>
          <p:cNvSpPr txBox="1"/>
          <p:nvPr/>
        </p:nvSpPr>
        <p:spPr>
          <a:xfrm>
            <a:off x="295525" y="1153000"/>
            <a:ext cx="402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lt2"/>
                </a:solidFill>
                <a:latin typeface="Quicksand"/>
                <a:ea typeface="Quicksand"/>
                <a:cs typeface="Quicksand"/>
                <a:sym typeface="Quicksand"/>
              </a:rPr>
              <a:t>Mapping of ‘Department’ Column</a:t>
            </a:r>
            <a:endParaRPr b="1" sz="1000">
              <a:solidFill>
                <a:schemeClr val="lt2"/>
              </a:solidFill>
              <a:latin typeface="Quicksand"/>
              <a:ea typeface="Quicksand"/>
              <a:cs typeface="Quicksand"/>
              <a:sym typeface="Quicksand"/>
            </a:endParaRPr>
          </a:p>
        </p:txBody>
      </p:sp>
      <p:pic>
        <p:nvPicPr>
          <p:cNvPr id="268" name="Google Shape;268;p37"/>
          <p:cNvPicPr preferRelativeResize="0"/>
          <p:nvPr/>
        </p:nvPicPr>
        <p:blipFill rotWithShape="1">
          <a:blip r:embed="rId3">
            <a:alphaModFix/>
          </a:blip>
          <a:srcRect b="0" l="0" r="3456" t="0"/>
          <a:stretch/>
        </p:blipFill>
        <p:spPr>
          <a:xfrm>
            <a:off x="371124" y="1824900"/>
            <a:ext cx="4168200" cy="703200"/>
          </a:xfrm>
          <a:prstGeom prst="roundRect">
            <a:avLst>
              <a:gd fmla="val 16667" name="adj"/>
            </a:avLst>
          </a:prstGeom>
          <a:noFill/>
          <a:ln>
            <a:noFill/>
          </a:ln>
        </p:spPr>
      </p:pic>
      <p:sp>
        <p:nvSpPr>
          <p:cNvPr id="269" name="Google Shape;269;p37"/>
          <p:cNvSpPr txBox="1"/>
          <p:nvPr/>
        </p:nvSpPr>
        <p:spPr>
          <a:xfrm>
            <a:off x="295523" y="1509900"/>
            <a:ext cx="4168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Before</a:t>
            </a:r>
            <a:r>
              <a:rPr b="1" lang="en" sz="1500">
                <a:solidFill>
                  <a:schemeClr val="lt2"/>
                </a:solidFill>
                <a:latin typeface="Rajdhani"/>
                <a:ea typeface="Rajdhani"/>
                <a:cs typeface="Rajdhani"/>
                <a:sym typeface="Rajdhani"/>
              </a:rPr>
              <a:t> Ordinal Encoding of ‘Department’ column:</a:t>
            </a:r>
            <a:endParaRPr b="1" sz="1500">
              <a:solidFill>
                <a:schemeClr val="lt2"/>
              </a:solidFill>
              <a:latin typeface="Rajdhani"/>
              <a:ea typeface="Rajdhani"/>
              <a:cs typeface="Rajdhani"/>
              <a:sym typeface="Rajdhani"/>
            </a:endParaRPr>
          </a:p>
        </p:txBody>
      </p:sp>
      <p:sp>
        <p:nvSpPr>
          <p:cNvPr id="270" name="Google Shape;270;p37"/>
          <p:cNvSpPr txBox="1"/>
          <p:nvPr/>
        </p:nvSpPr>
        <p:spPr>
          <a:xfrm>
            <a:off x="295514" y="2699400"/>
            <a:ext cx="51225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 </a:t>
            </a:r>
            <a:r>
              <a:rPr b="1" lang="en" sz="1500">
                <a:solidFill>
                  <a:schemeClr val="lt2"/>
                </a:solidFill>
                <a:latin typeface="Rajdhani"/>
                <a:ea typeface="Rajdhani"/>
                <a:cs typeface="Rajdhani"/>
                <a:sym typeface="Rajdhani"/>
              </a:rPr>
              <a:t>Ordinal Encoding of ‘Department’ column:</a:t>
            </a:r>
            <a:endParaRPr b="1" sz="1500">
              <a:solidFill>
                <a:schemeClr val="lt2"/>
              </a:solidFill>
              <a:latin typeface="Rajdhani"/>
              <a:ea typeface="Rajdhani"/>
              <a:cs typeface="Rajdhani"/>
              <a:sym typeface="Rajdhani"/>
            </a:endParaRPr>
          </a:p>
        </p:txBody>
      </p:sp>
      <p:pic>
        <p:nvPicPr>
          <p:cNvPr id="271" name="Google Shape;271;p37"/>
          <p:cNvPicPr preferRelativeResize="0"/>
          <p:nvPr/>
        </p:nvPicPr>
        <p:blipFill>
          <a:blip r:embed="rId4">
            <a:alphaModFix/>
          </a:blip>
          <a:stretch>
            <a:fillRect/>
          </a:stretch>
        </p:blipFill>
        <p:spPr>
          <a:xfrm>
            <a:off x="371125" y="3014400"/>
            <a:ext cx="2817900" cy="603000"/>
          </a:xfrm>
          <a:prstGeom prst="roundRect">
            <a:avLst>
              <a:gd fmla="val 16667" name="adj"/>
            </a:avLst>
          </a:prstGeom>
          <a:noFill/>
          <a:ln>
            <a:noFill/>
          </a:ln>
        </p:spPr>
      </p:pic>
      <p:cxnSp>
        <p:nvCxnSpPr>
          <p:cNvPr id="272" name="Google Shape;272;p37"/>
          <p:cNvCxnSpPr/>
          <p:nvPr/>
        </p:nvCxnSpPr>
        <p:spPr>
          <a:xfrm>
            <a:off x="4656775" y="1234775"/>
            <a:ext cx="17700" cy="3473400"/>
          </a:xfrm>
          <a:prstGeom prst="straightConnector1">
            <a:avLst/>
          </a:prstGeom>
          <a:noFill/>
          <a:ln cap="flat" cmpd="sng" w="28575">
            <a:solidFill>
              <a:schemeClr val="lt1"/>
            </a:solidFill>
            <a:prstDash val="solid"/>
            <a:round/>
            <a:headEnd len="med" w="med" type="none"/>
            <a:tailEnd len="med" w="med" type="none"/>
          </a:ln>
        </p:spPr>
      </p:cxnSp>
      <p:sp>
        <p:nvSpPr>
          <p:cNvPr id="273" name="Google Shape;273;p37"/>
          <p:cNvSpPr txBox="1"/>
          <p:nvPr/>
        </p:nvSpPr>
        <p:spPr>
          <a:xfrm>
            <a:off x="4791925" y="1153000"/>
            <a:ext cx="402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lt2"/>
                </a:solidFill>
                <a:latin typeface="Quicksand"/>
                <a:ea typeface="Quicksand"/>
                <a:cs typeface="Quicksand"/>
                <a:sym typeface="Quicksand"/>
              </a:rPr>
              <a:t>Mapping of ‘Education’ Column</a:t>
            </a:r>
            <a:endParaRPr b="1" sz="1000">
              <a:solidFill>
                <a:schemeClr val="lt2"/>
              </a:solidFill>
              <a:latin typeface="Quicksand"/>
              <a:ea typeface="Quicksand"/>
              <a:cs typeface="Quicksand"/>
              <a:sym typeface="Quicksand"/>
            </a:endParaRPr>
          </a:p>
        </p:txBody>
      </p:sp>
      <p:sp>
        <p:nvSpPr>
          <p:cNvPr id="274" name="Google Shape;274;p37"/>
          <p:cNvSpPr txBox="1"/>
          <p:nvPr/>
        </p:nvSpPr>
        <p:spPr>
          <a:xfrm>
            <a:off x="4791923" y="1509900"/>
            <a:ext cx="4168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Before</a:t>
            </a:r>
            <a:r>
              <a:rPr b="1" lang="en" sz="1500">
                <a:solidFill>
                  <a:schemeClr val="lt2"/>
                </a:solidFill>
                <a:latin typeface="Rajdhani"/>
                <a:ea typeface="Rajdhani"/>
                <a:cs typeface="Rajdhani"/>
                <a:sym typeface="Rajdhani"/>
              </a:rPr>
              <a:t> Ordinal Encoding of ‘Education’ column:</a:t>
            </a:r>
            <a:endParaRPr b="1" sz="1500">
              <a:solidFill>
                <a:schemeClr val="lt2"/>
              </a:solidFill>
              <a:latin typeface="Rajdhani"/>
              <a:ea typeface="Rajdhani"/>
              <a:cs typeface="Rajdhani"/>
              <a:sym typeface="Rajdhani"/>
            </a:endParaRPr>
          </a:p>
        </p:txBody>
      </p:sp>
      <p:sp>
        <p:nvSpPr>
          <p:cNvPr id="275" name="Google Shape;275;p37"/>
          <p:cNvSpPr txBox="1"/>
          <p:nvPr/>
        </p:nvSpPr>
        <p:spPr>
          <a:xfrm>
            <a:off x="4791914" y="2699400"/>
            <a:ext cx="51225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 </a:t>
            </a:r>
            <a:r>
              <a:rPr b="1" lang="en" sz="1500">
                <a:solidFill>
                  <a:schemeClr val="lt2"/>
                </a:solidFill>
                <a:latin typeface="Rajdhani"/>
                <a:ea typeface="Rajdhani"/>
                <a:cs typeface="Rajdhani"/>
                <a:sym typeface="Rajdhani"/>
              </a:rPr>
              <a:t>Ordinal Encoding of ‘Education’ column:</a:t>
            </a:r>
            <a:endParaRPr b="1" sz="1500">
              <a:solidFill>
                <a:schemeClr val="lt2"/>
              </a:solidFill>
              <a:latin typeface="Rajdhani"/>
              <a:ea typeface="Rajdhani"/>
              <a:cs typeface="Rajdhani"/>
              <a:sym typeface="Rajdhani"/>
            </a:endParaRPr>
          </a:p>
        </p:txBody>
      </p:sp>
      <p:pic>
        <p:nvPicPr>
          <p:cNvPr id="276" name="Google Shape;276;p37"/>
          <p:cNvPicPr preferRelativeResize="0"/>
          <p:nvPr/>
        </p:nvPicPr>
        <p:blipFill>
          <a:blip r:embed="rId5">
            <a:alphaModFix/>
          </a:blip>
          <a:stretch>
            <a:fillRect/>
          </a:stretch>
        </p:blipFill>
        <p:spPr>
          <a:xfrm>
            <a:off x="4894774" y="1911344"/>
            <a:ext cx="4021800" cy="460800"/>
          </a:xfrm>
          <a:prstGeom prst="roundRect">
            <a:avLst>
              <a:gd fmla="val 16667" name="adj"/>
            </a:avLst>
          </a:prstGeom>
          <a:noFill/>
          <a:ln>
            <a:noFill/>
          </a:ln>
        </p:spPr>
      </p:pic>
      <p:pic>
        <p:nvPicPr>
          <p:cNvPr id="277" name="Google Shape;277;p37"/>
          <p:cNvPicPr preferRelativeResize="0"/>
          <p:nvPr/>
        </p:nvPicPr>
        <p:blipFill>
          <a:blip r:embed="rId6">
            <a:alphaModFix/>
          </a:blip>
          <a:stretch>
            <a:fillRect/>
          </a:stretch>
        </p:blipFill>
        <p:spPr>
          <a:xfrm>
            <a:off x="4894775" y="3058525"/>
            <a:ext cx="2852700" cy="603000"/>
          </a:xfrm>
          <a:prstGeom prst="roundRect">
            <a:avLst>
              <a:gd fmla="val 1666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nvSpPr>
        <p:spPr>
          <a:xfrm>
            <a:off x="295525" y="301000"/>
            <a:ext cx="7249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2.2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Ordinal Encoding for Object Data Type Columns</a:t>
            </a:r>
            <a:endParaRPr b="1" sz="2400">
              <a:solidFill>
                <a:schemeClr val="lt1"/>
              </a:solidFill>
              <a:latin typeface="Rajdhani"/>
              <a:ea typeface="Rajdhani"/>
              <a:cs typeface="Rajdhani"/>
              <a:sym typeface="Rajdhani"/>
            </a:endParaRPr>
          </a:p>
        </p:txBody>
      </p:sp>
      <p:sp>
        <p:nvSpPr>
          <p:cNvPr id="283" name="Google Shape;283;p38"/>
          <p:cNvSpPr txBox="1"/>
          <p:nvPr/>
        </p:nvSpPr>
        <p:spPr>
          <a:xfrm>
            <a:off x="295525" y="1153000"/>
            <a:ext cx="402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lt2"/>
                </a:solidFill>
                <a:latin typeface="Quicksand"/>
                <a:ea typeface="Quicksand"/>
                <a:cs typeface="Quicksand"/>
                <a:sym typeface="Quicksand"/>
              </a:rPr>
              <a:t>Mapping of ‘Gender’ Column</a:t>
            </a:r>
            <a:endParaRPr b="1" sz="1000">
              <a:solidFill>
                <a:schemeClr val="lt2"/>
              </a:solidFill>
              <a:latin typeface="Quicksand"/>
              <a:ea typeface="Quicksand"/>
              <a:cs typeface="Quicksand"/>
              <a:sym typeface="Quicksand"/>
            </a:endParaRPr>
          </a:p>
        </p:txBody>
      </p:sp>
      <p:sp>
        <p:nvSpPr>
          <p:cNvPr id="284" name="Google Shape;284;p38"/>
          <p:cNvSpPr txBox="1"/>
          <p:nvPr/>
        </p:nvSpPr>
        <p:spPr>
          <a:xfrm>
            <a:off x="295523" y="1509900"/>
            <a:ext cx="4168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Before</a:t>
            </a:r>
            <a:r>
              <a:rPr b="1" lang="en" sz="1500">
                <a:solidFill>
                  <a:schemeClr val="lt2"/>
                </a:solidFill>
                <a:latin typeface="Rajdhani"/>
                <a:ea typeface="Rajdhani"/>
                <a:cs typeface="Rajdhani"/>
                <a:sym typeface="Rajdhani"/>
              </a:rPr>
              <a:t> Ordinal Encoding of ‘Gender’ column:</a:t>
            </a:r>
            <a:endParaRPr b="1" sz="1500">
              <a:solidFill>
                <a:schemeClr val="lt2"/>
              </a:solidFill>
              <a:latin typeface="Rajdhani"/>
              <a:ea typeface="Rajdhani"/>
              <a:cs typeface="Rajdhani"/>
              <a:sym typeface="Rajdhani"/>
            </a:endParaRPr>
          </a:p>
        </p:txBody>
      </p:sp>
      <p:sp>
        <p:nvSpPr>
          <p:cNvPr id="285" name="Google Shape;285;p38"/>
          <p:cNvSpPr txBox="1"/>
          <p:nvPr/>
        </p:nvSpPr>
        <p:spPr>
          <a:xfrm>
            <a:off x="295522" y="2778613"/>
            <a:ext cx="36588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 </a:t>
            </a:r>
            <a:r>
              <a:rPr b="1" lang="en" sz="1500">
                <a:solidFill>
                  <a:schemeClr val="lt2"/>
                </a:solidFill>
                <a:latin typeface="Rajdhani"/>
                <a:ea typeface="Rajdhani"/>
                <a:cs typeface="Rajdhani"/>
                <a:sym typeface="Rajdhani"/>
              </a:rPr>
              <a:t>Ordinal Encoding of ‘Gender’ column:</a:t>
            </a:r>
            <a:endParaRPr b="1" sz="1500">
              <a:solidFill>
                <a:schemeClr val="lt2"/>
              </a:solidFill>
              <a:latin typeface="Rajdhani"/>
              <a:ea typeface="Rajdhani"/>
              <a:cs typeface="Rajdhani"/>
              <a:sym typeface="Rajdhani"/>
            </a:endParaRPr>
          </a:p>
        </p:txBody>
      </p:sp>
      <p:cxnSp>
        <p:nvCxnSpPr>
          <p:cNvPr id="286" name="Google Shape;286;p38"/>
          <p:cNvCxnSpPr/>
          <p:nvPr/>
        </p:nvCxnSpPr>
        <p:spPr>
          <a:xfrm>
            <a:off x="4472575" y="1287600"/>
            <a:ext cx="17700" cy="3473400"/>
          </a:xfrm>
          <a:prstGeom prst="straightConnector1">
            <a:avLst/>
          </a:prstGeom>
          <a:noFill/>
          <a:ln cap="flat" cmpd="sng" w="28575">
            <a:solidFill>
              <a:schemeClr val="lt1"/>
            </a:solidFill>
            <a:prstDash val="solid"/>
            <a:round/>
            <a:headEnd len="med" w="med" type="none"/>
            <a:tailEnd len="med" w="med" type="none"/>
          </a:ln>
        </p:spPr>
      </p:cxnSp>
      <p:sp>
        <p:nvSpPr>
          <p:cNvPr id="287" name="Google Shape;287;p38"/>
          <p:cNvSpPr txBox="1"/>
          <p:nvPr/>
        </p:nvSpPr>
        <p:spPr>
          <a:xfrm>
            <a:off x="4645525" y="1153000"/>
            <a:ext cx="4299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lt2"/>
                </a:solidFill>
                <a:latin typeface="Quicksand"/>
                <a:ea typeface="Quicksand"/>
                <a:cs typeface="Quicksand"/>
                <a:sym typeface="Quicksand"/>
              </a:rPr>
              <a:t>Mapping of ‘recruitment_channel’ Column</a:t>
            </a:r>
            <a:endParaRPr b="1" sz="900">
              <a:solidFill>
                <a:schemeClr val="lt2"/>
              </a:solidFill>
              <a:latin typeface="Quicksand"/>
              <a:ea typeface="Quicksand"/>
              <a:cs typeface="Quicksand"/>
              <a:sym typeface="Quicksand"/>
            </a:endParaRPr>
          </a:p>
        </p:txBody>
      </p:sp>
      <p:sp>
        <p:nvSpPr>
          <p:cNvPr id="288" name="Google Shape;288;p38"/>
          <p:cNvSpPr txBox="1"/>
          <p:nvPr/>
        </p:nvSpPr>
        <p:spPr>
          <a:xfrm>
            <a:off x="4645523" y="1509900"/>
            <a:ext cx="4168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D966"/>
                </a:solidFill>
                <a:latin typeface="Rajdhani"/>
                <a:ea typeface="Rajdhani"/>
                <a:cs typeface="Rajdhani"/>
                <a:sym typeface="Rajdhani"/>
              </a:rPr>
              <a:t>Before</a:t>
            </a:r>
            <a:r>
              <a:rPr b="1" lang="en" sz="1300">
                <a:solidFill>
                  <a:schemeClr val="lt2"/>
                </a:solidFill>
                <a:latin typeface="Rajdhani"/>
                <a:ea typeface="Rajdhani"/>
                <a:cs typeface="Rajdhani"/>
                <a:sym typeface="Rajdhani"/>
              </a:rPr>
              <a:t> Ordinal Encoding of ‘recruitment_channel’ column:</a:t>
            </a:r>
            <a:endParaRPr b="1" sz="1300">
              <a:solidFill>
                <a:schemeClr val="lt2"/>
              </a:solidFill>
              <a:latin typeface="Rajdhani"/>
              <a:ea typeface="Rajdhani"/>
              <a:cs typeface="Rajdhani"/>
              <a:sym typeface="Rajdhani"/>
            </a:endParaRPr>
          </a:p>
        </p:txBody>
      </p:sp>
      <p:sp>
        <p:nvSpPr>
          <p:cNvPr id="289" name="Google Shape;289;p38"/>
          <p:cNvSpPr txBox="1"/>
          <p:nvPr/>
        </p:nvSpPr>
        <p:spPr>
          <a:xfrm>
            <a:off x="4645523" y="2699400"/>
            <a:ext cx="4168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D966"/>
                </a:solidFill>
                <a:latin typeface="Rajdhani"/>
                <a:ea typeface="Rajdhani"/>
                <a:cs typeface="Rajdhani"/>
                <a:sym typeface="Rajdhani"/>
              </a:rPr>
              <a:t>After </a:t>
            </a:r>
            <a:r>
              <a:rPr b="1" lang="en" sz="1300">
                <a:solidFill>
                  <a:schemeClr val="lt2"/>
                </a:solidFill>
                <a:latin typeface="Rajdhani"/>
                <a:ea typeface="Rajdhani"/>
                <a:cs typeface="Rajdhani"/>
                <a:sym typeface="Rajdhani"/>
              </a:rPr>
              <a:t>Ordinal Encoding of ‘recruitment_channel’ column:</a:t>
            </a:r>
            <a:endParaRPr b="1" sz="1300">
              <a:solidFill>
                <a:schemeClr val="lt2"/>
              </a:solidFill>
              <a:latin typeface="Rajdhani"/>
              <a:ea typeface="Rajdhani"/>
              <a:cs typeface="Rajdhani"/>
              <a:sym typeface="Rajdhani"/>
            </a:endParaRPr>
          </a:p>
        </p:txBody>
      </p:sp>
      <p:pic>
        <p:nvPicPr>
          <p:cNvPr id="290" name="Google Shape;290;p38"/>
          <p:cNvPicPr preferRelativeResize="0"/>
          <p:nvPr/>
        </p:nvPicPr>
        <p:blipFill>
          <a:blip r:embed="rId3">
            <a:alphaModFix/>
          </a:blip>
          <a:stretch>
            <a:fillRect/>
          </a:stretch>
        </p:blipFill>
        <p:spPr>
          <a:xfrm>
            <a:off x="368075" y="3093613"/>
            <a:ext cx="3876600" cy="847800"/>
          </a:xfrm>
          <a:prstGeom prst="roundRect">
            <a:avLst>
              <a:gd fmla="val 16667" name="adj"/>
            </a:avLst>
          </a:prstGeom>
          <a:noFill/>
          <a:ln>
            <a:noFill/>
          </a:ln>
        </p:spPr>
      </p:pic>
      <p:pic>
        <p:nvPicPr>
          <p:cNvPr id="291" name="Google Shape;291;p38"/>
          <p:cNvPicPr preferRelativeResize="0"/>
          <p:nvPr/>
        </p:nvPicPr>
        <p:blipFill>
          <a:blip r:embed="rId4">
            <a:alphaModFix/>
          </a:blip>
          <a:stretch>
            <a:fillRect/>
          </a:stretch>
        </p:blipFill>
        <p:spPr>
          <a:xfrm>
            <a:off x="368075" y="1843050"/>
            <a:ext cx="3914700" cy="838200"/>
          </a:xfrm>
          <a:prstGeom prst="roundRect">
            <a:avLst>
              <a:gd fmla="val 16667" name="adj"/>
            </a:avLst>
          </a:prstGeom>
          <a:noFill/>
          <a:ln>
            <a:noFill/>
          </a:ln>
        </p:spPr>
      </p:pic>
      <p:pic>
        <p:nvPicPr>
          <p:cNvPr id="292" name="Google Shape;292;p38"/>
          <p:cNvPicPr preferRelativeResize="0"/>
          <p:nvPr/>
        </p:nvPicPr>
        <p:blipFill>
          <a:blip r:embed="rId5">
            <a:alphaModFix/>
          </a:blip>
          <a:stretch>
            <a:fillRect/>
          </a:stretch>
        </p:blipFill>
        <p:spPr>
          <a:xfrm>
            <a:off x="4743896" y="1917506"/>
            <a:ext cx="4168200" cy="689400"/>
          </a:xfrm>
          <a:prstGeom prst="roundRect">
            <a:avLst>
              <a:gd fmla="val 16667" name="adj"/>
            </a:avLst>
          </a:prstGeom>
          <a:noFill/>
          <a:ln>
            <a:noFill/>
          </a:ln>
        </p:spPr>
      </p:pic>
      <p:pic>
        <p:nvPicPr>
          <p:cNvPr id="293" name="Google Shape;293;p38"/>
          <p:cNvPicPr preferRelativeResize="0"/>
          <p:nvPr/>
        </p:nvPicPr>
        <p:blipFill>
          <a:blip r:embed="rId6">
            <a:alphaModFix/>
          </a:blip>
          <a:stretch>
            <a:fillRect/>
          </a:stretch>
        </p:blipFill>
        <p:spPr>
          <a:xfrm>
            <a:off x="4732347" y="3050925"/>
            <a:ext cx="4191300" cy="6894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nvSpPr>
        <p:spPr>
          <a:xfrm>
            <a:off x="612450" y="380225"/>
            <a:ext cx="75816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4"/>
                </a:solidFill>
                <a:latin typeface="Rajdhani"/>
                <a:ea typeface="Rajdhani"/>
                <a:cs typeface="Rajdhani"/>
                <a:sym typeface="Rajdhani"/>
              </a:rPr>
              <a:t>Unit 2.2</a:t>
            </a:r>
            <a:r>
              <a:rPr b="1" lang="en" sz="2100">
                <a:solidFill>
                  <a:srgbClr val="00C3B1"/>
                </a:solidFill>
                <a:latin typeface="Rajdhani"/>
                <a:ea typeface="Rajdhani"/>
                <a:cs typeface="Rajdhani"/>
                <a:sym typeface="Rajdhani"/>
              </a:rPr>
              <a:t> </a:t>
            </a:r>
            <a:r>
              <a:rPr b="1" lang="en" sz="2100">
                <a:solidFill>
                  <a:schemeClr val="lt2"/>
                </a:solidFill>
                <a:latin typeface="Rajdhani"/>
                <a:ea typeface="Rajdhani"/>
                <a:cs typeface="Rajdhani"/>
                <a:sym typeface="Rajdhani"/>
              </a:rPr>
              <a:t>-</a:t>
            </a:r>
            <a:r>
              <a:rPr b="1" lang="en" sz="2100">
                <a:solidFill>
                  <a:srgbClr val="00C3B1"/>
                </a:solidFill>
                <a:latin typeface="Rajdhani"/>
                <a:ea typeface="Rajdhani"/>
                <a:cs typeface="Rajdhani"/>
                <a:sym typeface="Rajdhani"/>
              </a:rPr>
              <a:t> </a:t>
            </a:r>
            <a:r>
              <a:rPr b="1" lang="en" sz="2100">
                <a:solidFill>
                  <a:schemeClr val="lt2"/>
                </a:solidFill>
                <a:latin typeface="Rajdhani"/>
                <a:ea typeface="Rajdhani"/>
                <a:cs typeface="Rajdhani"/>
                <a:sym typeface="Rajdhani"/>
              </a:rPr>
              <a:t>Removing redundant value from String in Region Column</a:t>
            </a:r>
            <a:endParaRPr b="1" sz="2100">
              <a:solidFill>
                <a:schemeClr val="lt2"/>
              </a:solidFill>
              <a:latin typeface="Rajdhani"/>
              <a:ea typeface="Rajdhani"/>
              <a:cs typeface="Rajdhani"/>
              <a:sym typeface="Rajdhani"/>
            </a:endParaRPr>
          </a:p>
          <a:p>
            <a:pPr indent="0" lvl="0" marL="0" rtl="0" algn="l">
              <a:spcBef>
                <a:spcPts val="0"/>
              </a:spcBef>
              <a:spcAft>
                <a:spcPts val="0"/>
              </a:spcAft>
              <a:buNone/>
            </a:pPr>
            <a:r>
              <a:rPr b="1" lang="en" sz="2100">
                <a:solidFill>
                  <a:schemeClr val="lt2"/>
                </a:solidFill>
                <a:latin typeface="Rajdhani"/>
                <a:ea typeface="Rajdhani"/>
                <a:cs typeface="Rajdhani"/>
                <a:sym typeface="Rajdhani"/>
              </a:rPr>
              <a:t>&amp; Converting Region Column to Integer</a:t>
            </a:r>
            <a:endParaRPr b="1" sz="2100">
              <a:solidFill>
                <a:schemeClr val="lt2"/>
              </a:solidFill>
              <a:latin typeface="Rajdhani"/>
              <a:ea typeface="Rajdhani"/>
              <a:cs typeface="Rajdhani"/>
              <a:sym typeface="Rajdhani"/>
            </a:endParaRPr>
          </a:p>
        </p:txBody>
      </p:sp>
      <p:pic>
        <p:nvPicPr>
          <p:cNvPr id="299" name="Google Shape;299;p39"/>
          <p:cNvPicPr preferRelativeResize="0"/>
          <p:nvPr/>
        </p:nvPicPr>
        <p:blipFill rotWithShape="1">
          <a:blip r:embed="rId3">
            <a:alphaModFix/>
          </a:blip>
          <a:srcRect b="0" l="0" r="3836" t="0"/>
          <a:stretch/>
        </p:blipFill>
        <p:spPr>
          <a:xfrm>
            <a:off x="724950" y="1495650"/>
            <a:ext cx="4788300" cy="1509900"/>
          </a:xfrm>
          <a:prstGeom prst="roundRect">
            <a:avLst>
              <a:gd fmla="val 16667" name="adj"/>
            </a:avLst>
          </a:prstGeom>
          <a:noFill/>
          <a:ln>
            <a:noFill/>
          </a:ln>
        </p:spPr>
      </p:pic>
      <p:sp>
        <p:nvSpPr>
          <p:cNvPr id="300" name="Google Shape;300;p39"/>
          <p:cNvSpPr txBox="1"/>
          <p:nvPr/>
        </p:nvSpPr>
        <p:spPr>
          <a:xfrm>
            <a:off x="553650" y="1001850"/>
            <a:ext cx="5210400" cy="4938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lt2"/>
              </a:buClr>
              <a:buSzPts val="1300"/>
              <a:buFont typeface="Rajdhani"/>
              <a:buChar char="❏"/>
            </a:pPr>
            <a:r>
              <a:rPr b="1" lang="en" sz="1300">
                <a:solidFill>
                  <a:schemeClr val="lt2"/>
                </a:solidFill>
                <a:latin typeface="Rajdhani"/>
                <a:ea typeface="Rajdhani"/>
                <a:cs typeface="Rajdhani"/>
                <a:sym typeface="Rajdhani"/>
              </a:rPr>
              <a:t>Removing ‘region_’ string from ‘region_X’ + Convert to integer</a:t>
            </a:r>
            <a:endParaRPr b="1" sz="1300">
              <a:solidFill>
                <a:schemeClr val="lt2"/>
              </a:solidFill>
              <a:latin typeface="Rajdhani"/>
              <a:ea typeface="Rajdhani"/>
              <a:cs typeface="Rajdhani"/>
              <a:sym typeface="Rajdhani"/>
            </a:endParaRPr>
          </a:p>
        </p:txBody>
      </p:sp>
      <p:pic>
        <p:nvPicPr>
          <p:cNvPr id="301" name="Google Shape;301;p39"/>
          <p:cNvPicPr preferRelativeResize="0"/>
          <p:nvPr/>
        </p:nvPicPr>
        <p:blipFill rotWithShape="1">
          <a:blip r:embed="rId4">
            <a:alphaModFix/>
          </a:blip>
          <a:srcRect b="0" l="0" r="1565" t="0"/>
          <a:stretch/>
        </p:blipFill>
        <p:spPr>
          <a:xfrm>
            <a:off x="724950" y="3545025"/>
            <a:ext cx="6241200" cy="1078500"/>
          </a:xfrm>
          <a:prstGeom prst="roundRect">
            <a:avLst>
              <a:gd fmla="val 16667" name="adj"/>
            </a:avLst>
          </a:prstGeom>
          <a:noFill/>
          <a:ln>
            <a:noFill/>
          </a:ln>
        </p:spPr>
      </p:pic>
      <p:sp>
        <p:nvSpPr>
          <p:cNvPr id="302" name="Google Shape;302;p39"/>
          <p:cNvSpPr txBox="1"/>
          <p:nvPr/>
        </p:nvSpPr>
        <p:spPr>
          <a:xfrm>
            <a:off x="724939" y="3170625"/>
            <a:ext cx="51225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 </a:t>
            </a:r>
            <a:r>
              <a:rPr b="1" lang="en" sz="1500">
                <a:solidFill>
                  <a:schemeClr val="lt2"/>
                </a:solidFill>
                <a:latin typeface="Rajdhani"/>
                <a:ea typeface="Rajdhani"/>
                <a:cs typeface="Rajdhani"/>
                <a:sym typeface="Rajdhani"/>
              </a:rPr>
              <a:t>removing ‘region_’ and converting column to integer:</a:t>
            </a:r>
            <a:endParaRPr b="1" sz="1500">
              <a:solidFill>
                <a:schemeClr val="lt2"/>
              </a:solidFill>
              <a:latin typeface="Rajdhani"/>
              <a:ea typeface="Rajdhani"/>
              <a:cs typeface="Rajdhani"/>
              <a:sym typeface="Rajdhan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nvSpPr>
        <p:spPr>
          <a:xfrm>
            <a:off x="533200" y="413225"/>
            <a:ext cx="8186400" cy="7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2.2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FFFFF"/>
                </a:solidFill>
                <a:latin typeface="Rajdhani"/>
                <a:ea typeface="Rajdhani"/>
                <a:cs typeface="Rajdhani"/>
                <a:sym typeface="Rajdhani"/>
              </a:rPr>
              <a:t>Performing normalization/scaling of Data for Neural Network model</a:t>
            </a:r>
            <a:endParaRPr b="1" sz="2300">
              <a:solidFill>
                <a:srgbClr val="FFFFFF"/>
              </a:solidFill>
              <a:latin typeface="Rajdhani"/>
              <a:ea typeface="Rajdhani"/>
              <a:cs typeface="Rajdhani"/>
              <a:sym typeface="Rajdhani"/>
            </a:endParaRPr>
          </a:p>
        </p:txBody>
      </p:sp>
      <p:sp>
        <p:nvSpPr>
          <p:cNvPr id="308" name="Google Shape;308;p40"/>
          <p:cNvSpPr txBox="1"/>
          <p:nvPr/>
        </p:nvSpPr>
        <p:spPr>
          <a:xfrm>
            <a:off x="490450" y="1306100"/>
            <a:ext cx="7322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Quicksand"/>
                <a:ea typeface="Quicksand"/>
                <a:cs typeface="Quicksand"/>
                <a:sym typeface="Quicksand"/>
              </a:rPr>
              <a:t>Why normalize/scale data for Neural Network Model?</a:t>
            </a:r>
            <a:endParaRPr b="1">
              <a:solidFill>
                <a:srgbClr val="FFFFFF"/>
              </a:solidFill>
              <a:latin typeface="Quicksand"/>
              <a:ea typeface="Quicksand"/>
              <a:cs typeface="Quicksand"/>
              <a:sym typeface="Quicksand"/>
            </a:endParaRPr>
          </a:p>
          <a:p>
            <a:pPr indent="-317500" lvl="0" marL="457200" rtl="0" algn="l">
              <a:spcBef>
                <a:spcPts val="0"/>
              </a:spcBef>
              <a:spcAft>
                <a:spcPts val="0"/>
              </a:spcAft>
              <a:buClr>
                <a:schemeClr val="lt1"/>
              </a:buClr>
              <a:buSzPts val="1400"/>
              <a:buFont typeface="Quicksand"/>
              <a:buChar char="❏"/>
            </a:pPr>
            <a:r>
              <a:rPr b="1" lang="en">
                <a:solidFill>
                  <a:schemeClr val="lt1"/>
                </a:solidFill>
                <a:latin typeface="Quicksand"/>
                <a:ea typeface="Quicksand"/>
                <a:cs typeface="Quicksand"/>
                <a:sym typeface="Quicksand"/>
              </a:rPr>
              <a:t>Primary Focus</a:t>
            </a:r>
            <a:endParaRPr b="1">
              <a:solidFill>
                <a:schemeClr val="lt1"/>
              </a:solidFill>
              <a:latin typeface="Quicksand"/>
              <a:ea typeface="Quicksand"/>
              <a:cs typeface="Quicksand"/>
              <a:sym typeface="Quicksand"/>
            </a:endParaRPr>
          </a:p>
          <a:p>
            <a:pPr indent="-317500" lvl="0" marL="457200" rtl="0" algn="l">
              <a:spcBef>
                <a:spcPts val="0"/>
              </a:spcBef>
              <a:spcAft>
                <a:spcPts val="0"/>
              </a:spcAft>
              <a:buClr>
                <a:srgbClr val="FFFFFF"/>
              </a:buClr>
              <a:buSzPts val="1400"/>
              <a:buFont typeface="Quicksand"/>
              <a:buChar char="-"/>
            </a:pPr>
            <a:r>
              <a:rPr b="1" lang="en">
                <a:solidFill>
                  <a:srgbClr val="FFFFFF"/>
                </a:solidFill>
                <a:latin typeface="Quicksand"/>
                <a:ea typeface="Quicksand"/>
                <a:cs typeface="Quicksand"/>
                <a:sym typeface="Quicksand"/>
              </a:rPr>
              <a:t> </a:t>
            </a:r>
            <a:r>
              <a:rPr b="1" lang="en">
                <a:solidFill>
                  <a:srgbClr val="FFD966"/>
                </a:solidFill>
                <a:latin typeface="Quicksand"/>
                <a:ea typeface="Quicksand"/>
                <a:cs typeface="Quicksand"/>
                <a:sym typeface="Quicksand"/>
              </a:rPr>
              <a:t>Without scaling</a:t>
            </a:r>
            <a:r>
              <a:rPr b="1" lang="en">
                <a:solidFill>
                  <a:srgbClr val="FFFFFF"/>
                </a:solidFill>
                <a:latin typeface="Quicksand"/>
                <a:ea typeface="Quicksand"/>
                <a:cs typeface="Quicksand"/>
                <a:sym typeface="Quicksand"/>
              </a:rPr>
              <a:t>, f</a:t>
            </a:r>
            <a:r>
              <a:rPr b="1" lang="en">
                <a:solidFill>
                  <a:srgbClr val="FFFFFF"/>
                </a:solidFill>
                <a:latin typeface="Quicksand"/>
                <a:ea typeface="Quicksand"/>
                <a:cs typeface="Quicksand"/>
                <a:sym typeface="Quicksand"/>
              </a:rPr>
              <a:t>eatures that are big in scale (i.e. age, length_of_service, average_training_score) become dominating as a result → Prediction becomes inaccurate</a:t>
            </a:r>
            <a:endParaRPr b="1">
              <a:solidFill>
                <a:srgbClr val="FFFFFF"/>
              </a:solidFill>
              <a:latin typeface="Quicksand"/>
              <a:ea typeface="Quicksand"/>
              <a:cs typeface="Quicksand"/>
              <a:sym typeface="Quicksand"/>
            </a:endParaRPr>
          </a:p>
          <a:p>
            <a:pPr indent="0" lvl="0" marL="457200" rtl="0" algn="l">
              <a:spcBef>
                <a:spcPts val="0"/>
              </a:spcBef>
              <a:spcAft>
                <a:spcPts val="0"/>
              </a:spcAft>
              <a:buNone/>
            </a:pPr>
            <a:r>
              <a:t/>
            </a:r>
            <a:endParaRPr b="1">
              <a:solidFill>
                <a:srgbClr val="FFFFFF"/>
              </a:solidFill>
              <a:latin typeface="Quicksand"/>
              <a:ea typeface="Quicksand"/>
              <a:cs typeface="Quicksand"/>
              <a:sym typeface="Quicksand"/>
            </a:endParaRPr>
          </a:p>
          <a:p>
            <a:pPr indent="-317500" lvl="0" marL="457200" rtl="0" algn="l">
              <a:spcBef>
                <a:spcPts val="0"/>
              </a:spcBef>
              <a:spcAft>
                <a:spcPts val="0"/>
              </a:spcAft>
              <a:buClr>
                <a:srgbClr val="FFFFFF"/>
              </a:buClr>
              <a:buSzPts val="1400"/>
              <a:buFont typeface="Quicksand"/>
              <a:buChar char="-"/>
            </a:pPr>
            <a:r>
              <a:rPr b="1" lang="en">
                <a:solidFill>
                  <a:srgbClr val="FFD966"/>
                </a:solidFill>
                <a:latin typeface="Quicksand"/>
                <a:ea typeface="Quicksand"/>
                <a:cs typeface="Quicksand"/>
                <a:sym typeface="Quicksand"/>
              </a:rPr>
              <a:t>With scaling</a:t>
            </a:r>
            <a:r>
              <a:rPr b="1" lang="en">
                <a:solidFill>
                  <a:srgbClr val="FFFFFF"/>
                </a:solidFill>
                <a:latin typeface="Quicksand"/>
                <a:ea typeface="Quicksand"/>
                <a:cs typeface="Quicksand"/>
                <a:sym typeface="Quicksand"/>
              </a:rPr>
              <a:t>, Neural Network has higher efficiency → Better Predictor</a:t>
            </a:r>
            <a:endParaRPr b="1">
              <a:solidFill>
                <a:srgbClr val="FFFFFF"/>
              </a:solidFill>
              <a:latin typeface="Quicksand"/>
              <a:ea typeface="Quicksand"/>
              <a:cs typeface="Quicksand"/>
              <a:sym typeface="Quicksand"/>
            </a:endParaRPr>
          </a:p>
          <a:p>
            <a:pPr indent="0" lvl="0" marL="457200" rtl="0" algn="l">
              <a:spcBef>
                <a:spcPts val="0"/>
              </a:spcBef>
              <a:spcAft>
                <a:spcPts val="0"/>
              </a:spcAft>
              <a:buNone/>
            </a:pPr>
            <a:r>
              <a:t/>
            </a:r>
            <a:endParaRPr b="1">
              <a:solidFill>
                <a:srgbClr val="FFFFFF"/>
              </a:solidFill>
              <a:latin typeface="Quicksand"/>
              <a:ea typeface="Quicksand"/>
              <a:cs typeface="Quicksand"/>
              <a:sym typeface="Quicksand"/>
            </a:endParaRPr>
          </a:p>
          <a:p>
            <a:pPr indent="-317500" lvl="0" marL="457200" rtl="0" algn="l">
              <a:spcBef>
                <a:spcPts val="0"/>
              </a:spcBef>
              <a:spcAft>
                <a:spcPts val="0"/>
              </a:spcAft>
              <a:buClr>
                <a:schemeClr val="lt1"/>
              </a:buClr>
              <a:buSzPts val="1400"/>
              <a:buFont typeface="Quicksand"/>
              <a:buChar char="❏"/>
            </a:pPr>
            <a:r>
              <a:rPr b="1" lang="en">
                <a:solidFill>
                  <a:schemeClr val="lt1"/>
                </a:solidFill>
                <a:latin typeface="Quicksand"/>
                <a:ea typeface="Quicksand"/>
                <a:cs typeface="Quicksand"/>
                <a:sym typeface="Quicksand"/>
              </a:rPr>
              <a:t>Normalization Technique to be used: Log Transformation</a:t>
            </a:r>
            <a:endParaRPr b="1">
              <a:solidFill>
                <a:schemeClr val="lt1"/>
              </a:solidFill>
              <a:latin typeface="Quicksand"/>
              <a:ea typeface="Quicksand"/>
              <a:cs typeface="Quicksand"/>
              <a:sym typeface="Quicksand"/>
            </a:endParaRPr>
          </a:p>
          <a:p>
            <a:pPr indent="-317500" lvl="0" marL="457200" rtl="0" algn="l">
              <a:spcBef>
                <a:spcPts val="0"/>
              </a:spcBef>
              <a:spcAft>
                <a:spcPts val="0"/>
              </a:spcAft>
              <a:buClr>
                <a:srgbClr val="FFFFFF"/>
              </a:buClr>
              <a:buSzPts val="1400"/>
              <a:buFont typeface="Quicksand"/>
              <a:buChar char="-"/>
            </a:pPr>
            <a:r>
              <a:rPr b="1" lang="en">
                <a:solidFill>
                  <a:srgbClr val="FFFFFF"/>
                </a:solidFill>
                <a:latin typeface="Quicksand"/>
                <a:ea typeface="Quicksand"/>
                <a:cs typeface="Quicksand"/>
                <a:sym typeface="Quicksand"/>
              </a:rPr>
              <a:t>Log-Transformation: Best employed for correcting </a:t>
            </a:r>
            <a:r>
              <a:rPr b="1" lang="en">
                <a:solidFill>
                  <a:srgbClr val="FFFFFF"/>
                </a:solidFill>
                <a:latin typeface="Quicksand"/>
                <a:ea typeface="Quicksand"/>
                <a:cs typeface="Quicksand"/>
                <a:sym typeface="Quicksand"/>
              </a:rPr>
              <a:t>positively</a:t>
            </a:r>
            <a:r>
              <a:rPr b="1" lang="en">
                <a:solidFill>
                  <a:srgbClr val="FFFFFF"/>
                </a:solidFill>
                <a:latin typeface="Quicksand"/>
                <a:ea typeface="Quicksand"/>
                <a:cs typeface="Quicksand"/>
                <a:sym typeface="Quicksand"/>
              </a:rPr>
              <a:t> skewed data (</a:t>
            </a:r>
            <a:r>
              <a:rPr b="1" lang="en">
                <a:solidFill>
                  <a:srgbClr val="FFFFFF"/>
                </a:solidFill>
                <a:latin typeface="Quicksand"/>
                <a:ea typeface="Quicksand"/>
                <a:cs typeface="Quicksand"/>
                <a:sym typeface="Quicksand"/>
              </a:rPr>
              <a:t>𝑥^′=𝑙𝑜𝑔(𝑥+1))</a:t>
            </a:r>
            <a:endParaRPr b="1">
              <a:solidFill>
                <a:srgbClr val="FFFFFF"/>
              </a:solidFill>
              <a:latin typeface="Quicksand"/>
              <a:ea typeface="Quicksand"/>
              <a:cs typeface="Quicksand"/>
              <a:sym typeface="Quicksand"/>
            </a:endParaRPr>
          </a:p>
          <a:p>
            <a:pPr indent="-317500" lvl="0" marL="457200" rtl="0" algn="l">
              <a:spcBef>
                <a:spcPts val="0"/>
              </a:spcBef>
              <a:spcAft>
                <a:spcPts val="0"/>
              </a:spcAft>
              <a:buClr>
                <a:srgbClr val="FFFFFF"/>
              </a:buClr>
              <a:buSzPts val="1400"/>
              <a:buFont typeface="Quicksand"/>
              <a:buChar char="-"/>
            </a:pPr>
            <a:r>
              <a:rPr b="1" lang="en">
                <a:solidFill>
                  <a:srgbClr val="FFFFFF"/>
                </a:solidFill>
                <a:latin typeface="Quicksand"/>
                <a:ea typeface="Quicksand"/>
                <a:cs typeface="Quicksand"/>
                <a:sym typeface="Quicksand"/>
              </a:rPr>
              <a:t>log1p() method returns log(1+number)</a:t>
            </a:r>
            <a:endParaRPr b="1">
              <a:solidFill>
                <a:srgbClr val="FFFFFF"/>
              </a:solidFill>
              <a:latin typeface="Quicksand"/>
              <a:ea typeface="Quicksand"/>
              <a:cs typeface="Quicksand"/>
              <a:sym typeface="Quicksand"/>
            </a:endParaRPr>
          </a:p>
          <a:p>
            <a:pPr indent="-317500" lvl="0" marL="457200" rtl="0" algn="l">
              <a:spcBef>
                <a:spcPts val="0"/>
              </a:spcBef>
              <a:spcAft>
                <a:spcPts val="0"/>
              </a:spcAft>
              <a:buClr>
                <a:srgbClr val="FFFFFF"/>
              </a:buClr>
              <a:buSzPts val="1400"/>
              <a:buFont typeface="Quicksand"/>
              <a:buChar char="-"/>
            </a:pPr>
            <a:r>
              <a:rPr b="1" lang="en">
                <a:solidFill>
                  <a:srgbClr val="FFFFFF"/>
                </a:solidFill>
                <a:latin typeface="Quicksand"/>
                <a:ea typeface="Quicksand"/>
                <a:cs typeface="Quicksand"/>
                <a:sym typeface="Quicksand"/>
              </a:rPr>
              <a:t>To reverse back to original data we could use exp(x) - 1, the inverse of log1p.</a:t>
            </a:r>
            <a:endParaRPr b="1">
              <a:solidFill>
                <a:srgbClr val="FFFFFF"/>
              </a:solidFill>
              <a:latin typeface="Quicksand"/>
              <a:ea typeface="Quicksand"/>
              <a:cs typeface="Quicksand"/>
              <a:sym typeface="Quicksand"/>
            </a:endParaRPr>
          </a:p>
          <a:p>
            <a:pPr indent="0" lvl="0" marL="457200" rtl="0" algn="l">
              <a:spcBef>
                <a:spcPts val="0"/>
              </a:spcBef>
              <a:spcAft>
                <a:spcPts val="0"/>
              </a:spcAft>
              <a:buNone/>
            </a:pPr>
            <a:r>
              <a:t/>
            </a:r>
            <a:endParaRPr b="1">
              <a:solidFill>
                <a:srgbClr val="FFFFFF"/>
              </a:solidFill>
              <a:latin typeface="Quicksand"/>
              <a:ea typeface="Quicksand"/>
              <a:cs typeface="Quicksand"/>
              <a:sym typeface="Quicksand"/>
            </a:endParaRPr>
          </a:p>
        </p:txBody>
      </p:sp>
      <p:pic>
        <p:nvPicPr>
          <p:cNvPr id="309" name="Google Shape;309;p40"/>
          <p:cNvPicPr preferRelativeResize="0"/>
          <p:nvPr/>
        </p:nvPicPr>
        <p:blipFill>
          <a:blip r:embed="rId3">
            <a:alphaModFix/>
          </a:blip>
          <a:stretch>
            <a:fillRect/>
          </a:stretch>
        </p:blipFill>
        <p:spPr>
          <a:xfrm>
            <a:off x="7640850" y="3640350"/>
            <a:ext cx="1503150" cy="150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nvSpPr>
        <p:spPr>
          <a:xfrm>
            <a:off x="604650" y="395575"/>
            <a:ext cx="77040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3000">
                <a:solidFill>
                  <a:srgbClr val="00C3B1"/>
                </a:solidFill>
                <a:latin typeface="Rajdhani"/>
                <a:ea typeface="Rajdhani"/>
                <a:cs typeface="Rajdhani"/>
                <a:sym typeface="Rajdhani"/>
              </a:rPr>
              <a:t>TABLE OF CONTENTS</a:t>
            </a:r>
            <a:endParaRPr b="1" sz="3000">
              <a:solidFill>
                <a:srgbClr val="00C3B1"/>
              </a:solidFill>
              <a:latin typeface="Rajdhani"/>
              <a:ea typeface="Rajdhani"/>
              <a:cs typeface="Rajdhani"/>
              <a:sym typeface="Rajdhani"/>
            </a:endParaRPr>
          </a:p>
        </p:txBody>
      </p:sp>
      <p:sp>
        <p:nvSpPr>
          <p:cNvPr id="106" name="Google Shape;106;p23"/>
          <p:cNvSpPr txBox="1"/>
          <p:nvPr/>
        </p:nvSpPr>
        <p:spPr>
          <a:xfrm>
            <a:off x="1297588" y="2216963"/>
            <a:ext cx="4799700" cy="4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3F3F3"/>
                </a:solidFill>
                <a:latin typeface="Rajdhani"/>
                <a:ea typeface="Rajdhani"/>
                <a:cs typeface="Rajdhani"/>
                <a:sym typeface="Rajdhani"/>
              </a:rPr>
              <a:t>HR Analytics </a:t>
            </a:r>
            <a:r>
              <a:rPr b="1" lang="en" sz="2000">
                <a:solidFill>
                  <a:schemeClr val="lt1"/>
                </a:solidFill>
                <a:latin typeface="Rajdhani"/>
                <a:ea typeface="Rajdhani"/>
                <a:cs typeface="Rajdhani"/>
                <a:sym typeface="Rajdhani"/>
              </a:rPr>
              <a:t>Classification Problem</a:t>
            </a:r>
            <a:endParaRPr b="1" sz="2000">
              <a:solidFill>
                <a:schemeClr val="lt1"/>
              </a:solidFill>
              <a:latin typeface="Rajdhani"/>
              <a:ea typeface="Rajdhani"/>
              <a:cs typeface="Rajdhani"/>
              <a:sym typeface="Rajdhani"/>
            </a:endParaRPr>
          </a:p>
        </p:txBody>
      </p:sp>
      <p:sp>
        <p:nvSpPr>
          <p:cNvPr id="107" name="Google Shape;107;p23"/>
          <p:cNvSpPr txBox="1"/>
          <p:nvPr/>
        </p:nvSpPr>
        <p:spPr>
          <a:xfrm>
            <a:off x="1221375" y="2521863"/>
            <a:ext cx="3297600" cy="644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Exploratory Data Analysis</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Data Cleansing and Transformation </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Correlation Analysis</a:t>
            </a:r>
            <a:endParaRPr b="1" sz="1000">
              <a:solidFill>
                <a:srgbClr val="F3F3F3"/>
              </a:solidFill>
              <a:latin typeface="Quicksand"/>
              <a:ea typeface="Quicksand"/>
              <a:cs typeface="Quicksand"/>
              <a:sym typeface="Quicksand"/>
            </a:endParaRPr>
          </a:p>
        </p:txBody>
      </p:sp>
      <p:sp>
        <p:nvSpPr>
          <p:cNvPr id="108" name="Google Shape;108;p23"/>
          <p:cNvSpPr txBox="1"/>
          <p:nvPr/>
        </p:nvSpPr>
        <p:spPr>
          <a:xfrm>
            <a:off x="1591800" y="3333325"/>
            <a:ext cx="33324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2000">
                <a:solidFill>
                  <a:srgbClr val="F3F3F3"/>
                </a:solidFill>
                <a:latin typeface="Rajdhani"/>
                <a:ea typeface="Rajdhani"/>
                <a:cs typeface="Rajdhani"/>
                <a:sym typeface="Rajdhani"/>
              </a:rPr>
              <a:t>AIRBNB </a:t>
            </a:r>
            <a:r>
              <a:rPr b="1" lang="en" sz="2000">
                <a:solidFill>
                  <a:schemeClr val="lt1"/>
                </a:solidFill>
                <a:latin typeface="Rajdhani"/>
                <a:ea typeface="Rajdhani"/>
                <a:cs typeface="Rajdhani"/>
                <a:sym typeface="Rajdhani"/>
              </a:rPr>
              <a:t>Regression Problem</a:t>
            </a:r>
            <a:endParaRPr b="1" sz="2000">
              <a:solidFill>
                <a:schemeClr val="lt1"/>
              </a:solidFill>
              <a:latin typeface="Rajdhani"/>
              <a:ea typeface="Rajdhani"/>
              <a:cs typeface="Rajdhani"/>
              <a:sym typeface="Rajdhani"/>
            </a:endParaRPr>
          </a:p>
        </p:txBody>
      </p:sp>
      <p:sp>
        <p:nvSpPr>
          <p:cNvPr id="109" name="Google Shape;109;p23"/>
          <p:cNvSpPr txBox="1"/>
          <p:nvPr/>
        </p:nvSpPr>
        <p:spPr>
          <a:xfrm>
            <a:off x="1591800" y="3639500"/>
            <a:ext cx="34494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110" name="Google Shape;110;p23"/>
          <p:cNvSpPr txBox="1"/>
          <p:nvPr/>
        </p:nvSpPr>
        <p:spPr>
          <a:xfrm>
            <a:off x="545162" y="2481725"/>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02</a:t>
            </a:r>
            <a:endParaRPr b="1" sz="2400">
              <a:solidFill>
                <a:srgbClr val="F3F3F3"/>
              </a:solidFill>
              <a:latin typeface="Rajdhani"/>
              <a:ea typeface="Rajdhani"/>
              <a:cs typeface="Rajdhani"/>
              <a:sym typeface="Rajdhani"/>
            </a:endParaRPr>
          </a:p>
        </p:txBody>
      </p:sp>
      <p:sp>
        <p:nvSpPr>
          <p:cNvPr id="111" name="Google Shape;111;p23"/>
          <p:cNvSpPr txBox="1"/>
          <p:nvPr/>
        </p:nvSpPr>
        <p:spPr>
          <a:xfrm>
            <a:off x="839250" y="3606894"/>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03</a:t>
            </a:r>
            <a:endParaRPr b="1" sz="2400">
              <a:solidFill>
                <a:srgbClr val="F3F3F3"/>
              </a:solidFill>
              <a:latin typeface="Rajdhani"/>
              <a:ea typeface="Rajdhani"/>
              <a:cs typeface="Rajdhani"/>
              <a:sym typeface="Rajdhani"/>
            </a:endParaRPr>
          </a:p>
        </p:txBody>
      </p:sp>
      <p:cxnSp>
        <p:nvCxnSpPr>
          <p:cNvPr id="112" name="Google Shape;112;p23"/>
          <p:cNvCxnSpPr/>
          <p:nvPr/>
        </p:nvCxnSpPr>
        <p:spPr>
          <a:xfrm>
            <a:off x="1515525" y="3492677"/>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3" name="Google Shape;113;p23"/>
          <p:cNvCxnSpPr/>
          <p:nvPr/>
        </p:nvCxnSpPr>
        <p:spPr>
          <a:xfrm>
            <a:off x="1221363" y="2371603"/>
            <a:ext cx="0" cy="630600"/>
          </a:xfrm>
          <a:prstGeom prst="straightConnector1">
            <a:avLst/>
          </a:prstGeom>
          <a:noFill/>
          <a:ln cap="flat" cmpd="sng" w="19050">
            <a:solidFill>
              <a:srgbClr val="F3F3F3"/>
            </a:solidFill>
            <a:prstDash val="solid"/>
            <a:round/>
            <a:headEnd len="med" w="med" type="oval"/>
            <a:tailEnd len="med" w="med" type="oval"/>
          </a:ln>
        </p:spPr>
      </p:cxnSp>
      <p:sp>
        <p:nvSpPr>
          <p:cNvPr id="114" name="Google Shape;114;p23"/>
          <p:cNvSpPr txBox="1"/>
          <p:nvPr/>
        </p:nvSpPr>
        <p:spPr>
          <a:xfrm>
            <a:off x="1515538" y="3639525"/>
            <a:ext cx="3297600" cy="6900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Exploratory Data Analysis</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Data Cleansing and Transformation </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Correlation Analysis</a:t>
            </a:r>
            <a:endParaRPr b="1" sz="1000">
              <a:solidFill>
                <a:srgbClr val="F3F3F3"/>
              </a:solidFill>
              <a:latin typeface="Quicksand"/>
              <a:ea typeface="Quicksand"/>
              <a:cs typeface="Quicksand"/>
              <a:sym typeface="Quicksand"/>
            </a:endParaRPr>
          </a:p>
        </p:txBody>
      </p:sp>
      <p:sp>
        <p:nvSpPr>
          <p:cNvPr id="115" name="Google Shape;115;p23"/>
          <p:cNvSpPr txBox="1"/>
          <p:nvPr/>
        </p:nvSpPr>
        <p:spPr>
          <a:xfrm>
            <a:off x="915513" y="1219163"/>
            <a:ext cx="40086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2000">
                <a:solidFill>
                  <a:srgbClr val="F3F3F3"/>
                </a:solidFill>
                <a:latin typeface="Rajdhani"/>
                <a:ea typeface="Rajdhani"/>
                <a:cs typeface="Rajdhani"/>
                <a:sym typeface="Rajdhani"/>
              </a:rPr>
              <a:t>Content Overview</a:t>
            </a:r>
            <a:endParaRPr b="1" sz="2000">
              <a:solidFill>
                <a:schemeClr val="lt1"/>
              </a:solidFill>
              <a:latin typeface="Rajdhani"/>
              <a:ea typeface="Rajdhani"/>
              <a:cs typeface="Rajdhani"/>
              <a:sym typeface="Rajdhani"/>
            </a:endParaRPr>
          </a:p>
        </p:txBody>
      </p:sp>
      <p:sp>
        <p:nvSpPr>
          <p:cNvPr id="116" name="Google Shape;116;p23"/>
          <p:cNvSpPr txBox="1"/>
          <p:nvPr/>
        </p:nvSpPr>
        <p:spPr>
          <a:xfrm>
            <a:off x="915513" y="1525350"/>
            <a:ext cx="34494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117" name="Google Shape;117;p23"/>
          <p:cNvSpPr txBox="1"/>
          <p:nvPr/>
        </p:nvSpPr>
        <p:spPr>
          <a:xfrm>
            <a:off x="162962" y="1492744"/>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01</a:t>
            </a:r>
            <a:endParaRPr b="1" sz="2400">
              <a:solidFill>
                <a:srgbClr val="F3F3F3"/>
              </a:solidFill>
              <a:latin typeface="Rajdhani"/>
              <a:ea typeface="Rajdhani"/>
              <a:cs typeface="Rajdhani"/>
              <a:sym typeface="Rajdhani"/>
            </a:endParaRPr>
          </a:p>
        </p:txBody>
      </p:sp>
      <p:cxnSp>
        <p:nvCxnSpPr>
          <p:cNvPr id="118" name="Google Shape;118;p23"/>
          <p:cNvCxnSpPr/>
          <p:nvPr/>
        </p:nvCxnSpPr>
        <p:spPr>
          <a:xfrm>
            <a:off x="839238" y="1378527"/>
            <a:ext cx="0" cy="630600"/>
          </a:xfrm>
          <a:prstGeom prst="straightConnector1">
            <a:avLst/>
          </a:prstGeom>
          <a:noFill/>
          <a:ln cap="flat" cmpd="sng" w="19050">
            <a:solidFill>
              <a:srgbClr val="F3F3F3"/>
            </a:solidFill>
            <a:prstDash val="solid"/>
            <a:round/>
            <a:headEnd len="med" w="med" type="oval"/>
            <a:tailEnd len="med" w="med" type="oval"/>
          </a:ln>
        </p:spPr>
      </p:cxnSp>
      <p:sp>
        <p:nvSpPr>
          <p:cNvPr id="119" name="Google Shape;119;p23"/>
          <p:cNvSpPr txBox="1"/>
          <p:nvPr/>
        </p:nvSpPr>
        <p:spPr>
          <a:xfrm>
            <a:off x="839250" y="1525375"/>
            <a:ext cx="3791100" cy="6900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Scope of Project for both HR Analytics &amp; AirBnB</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Chosen Machine Learning Model to be applied</a:t>
            </a:r>
            <a:r>
              <a:rPr b="1" lang="en" sz="1200">
                <a:solidFill>
                  <a:srgbClr val="F3F3F3"/>
                </a:solidFill>
                <a:latin typeface="Quicksand"/>
                <a:ea typeface="Quicksand"/>
                <a:cs typeface="Quicksand"/>
                <a:sym typeface="Quicksand"/>
              </a:rPr>
              <a:t> </a:t>
            </a:r>
            <a:endParaRPr b="1" sz="1200">
              <a:solidFill>
                <a:srgbClr val="F3F3F3"/>
              </a:solidFill>
              <a:latin typeface="Quicksand"/>
              <a:ea typeface="Quicksand"/>
              <a:cs typeface="Quicksand"/>
              <a:sym typeface="Quicksand"/>
            </a:endParaRPr>
          </a:p>
        </p:txBody>
      </p:sp>
      <p:sp>
        <p:nvSpPr>
          <p:cNvPr id="120" name="Google Shape;120;p23"/>
          <p:cNvSpPr txBox="1"/>
          <p:nvPr/>
        </p:nvSpPr>
        <p:spPr>
          <a:xfrm>
            <a:off x="5449950" y="1570738"/>
            <a:ext cx="40086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1800">
                <a:solidFill>
                  <a:srgbClr val="F3F3F3"/>
                </a:solidFill>
                <a:latin typeface="Rajdhani"/>
                <a:ea typeface="Rajdhani"/>
                <a:cs typeface="Rajdhani"/>
                <a:sym typeface="Rajdhani"/>
              </a:rPr>
              <a:t>Summary and Further Improvements</a:t>
            </a:r>
            <a:endParaRPr b="1" sz="1800">
              <a:solidFill>
                <a:schemeClr val="lt1"/>
              </a:solidFill>
              <a:latin typeface="Rajdhani"/>
              <a:ea typeface="Rajdhani"/>
              <a:cs typeface="Rajdhani"/>
              <a:sym typeface="Rajdhani"/>
            </a:endParaRPr>
          </a:p>
        </p:txBody>
      </p:sp>
      <p:sp>
        <p:nvSpPr>
          <p:cNvPr id="121" name="Google Shape;121;p23"/>
          <p:cNvSpPr txBox="1"/>
          <p:nvPr/>
        </p:nvSpPr>
        <p:spPr>
          <a:xfrm>
            <a:off x="5336275" y="1899600"/>
            <a:ext cx="2649600" cy="644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Findings of the two datasets</a:t>
            </a:r>
            <a:endParaRPr b="1" sz="1000">
              <a:solidFill>
                <a:srgbClr val="F3F3F3"/>
              </a:solidFill>
              <a:latin typeface="Quicksand"/>
              <a:ea typeface="Quicksand"/>
              <a:cs typeface="Quicksand"/>
              <a:sym typeface="Quicksand"/>
            </a:endParaRPr>
          </a:p>
          <a:p>
            <a:pPr indent="-292100" lvl="0" marL="457200" rtl="0" algn="l">
              <a:spcBef>
                <a:spcPts val="0"/>
              </a:spcBef>
              <a:spcAft>
                <a:spcPts val="0"/>
              </a:spcAft>
              <a:buClr>
                <a:srgbClr val="F3F3F3"/>
              </a:buClr>
              <a:buSzPts val="1000"/>
              <a:buFont typeface="Quicksand"/>
              <a:buChar char="❏"/>
            </a:pPr>
            <a:r>
              <a:rPr b="1" lang="en" sz="1000">
                <a:solidFill>
                  <a:srgbClr val="F3F3F3"/>
                </a:solidFill>
                <a:latin typeface="Quicksand"/>
                <a:ea typeface="Quicksand"/>
                <a:cs typeface="Quicksand"/>
                <a:sym typeface="Quicksand"/>
              </a:rPr>
              <a:t>Possible further improvements</a:t>
            </a:r>
            <a:endParaRPr b="1" sz="1000">
              <a:solidFill>
                <a:srgbClr val="F3F3F3"/>
              </a:solidFill>
              <a:latin typeface="Quicksand"/>
              <a:ea typeface="Quicksand"/>
              <a:cs typeface="Quicksand"/>
              <a:sym typeface="Quicksand"/>
            </a:endParaRPr>
          </a:p>
        </p:txBody>
      </p:sp>
      <p:sp>
        <p:nvSpPr>
          <p:cNvPr id="122" name="Google Shape;122;p23"/>
          <p:cNvSpPr txBox="1"/>
          <p:nvPr/>
        </p:nvSpPr>
        <p:spPr>
          <a:xfrm>
            <a:off x="4697400" y="1844319"/>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04</a:t>
            </a:r>
            <a:endParaRPr b="1" sz="2400">
              <a:solidFill>
                <a:srgbClr val="F3F3F3"/>
              </a:solidFill>
              <a:latin typeface="Rajdhani"/>
              <a:ea typeface="Rajdhani"/>
              <a:cs typeface="Rajdhani"/>
              <a:sym typeface="Rajdhani"/>
            </a:endParaRPr>
          </a:p>
        </p:txBody>
      </p:sp>
      <p:cxnSp>
        <p:nvCxnSpPr>
          <p:cNvPr id="123" name="Google Shape;123;p23"/>
          <p:cNvCxnSpPr/>
          <p:nvPr/>
        </p:nvCxnSpPr>
        <p:spPr>
          <a:xfrm>
            <a:off x="5373675" y="1730102"/>
            <a:ext cx="0" cy="630600"/>
          </a:xfrm>
          <a:prstGeom prst="straightConnector1">
            <a:avLst/>
          </a:prstGeom>
          <a:noFill/>
          <a:ln cap="flat" cmpd="sng" w="19050">
            <a:solidFill>
              <a:srgbClr val="F3F3F3"/>
            </a:solidFill>
            <a:prstDash val="solid"/>
            <a:round/>
            <a:headEnd len="med" w="med" type="oval"/>
            <a:tailEnd len="med" w="med" type="oval"/>
          </a:ln>
        </p:spPr>
      </p:cxnSp>
      <p:sp>
        <p:nvSpPr>
          <p:cNvPr id="124" name="Google Shape;124;p23"/>
          <p:cNvSpPr txBox="1"/>
          <p:nvPr/>
        </p:nvSpPr>
        <p:spPr>
          <a:xfrm>
            <a:off x="5793825" y="3002188"/>
            <a:ext cx="4008600" cy="421500"/>
          </a:xfrm>
          <a:prstGeom prst="rect">
            <a:avLst/>
          </a:prstGeom>
          <a:noFill/>
          <a:ln>
            <a:noFill/>
          </a:ln>
        </p:spPr>
        <p:txBody>
          <a:bodyPr anchorCtr="0" anchor="ctr" bIns="91425" lIns="91425" spcFirstLastPara="1" rIns="91425" wrap="square" tIns="91425">
            <a:noAutofit/>
          </a:bodyPr>
          <a:lstStyle/>
          <a:p>
            <a:pPr indent="0" lvl="0" marL="0" marR="72000" rtl="0" algn="l">
              <a:spcBef>
                <a:spcPts val="0"/>
              </a:spcBef>
              <a:spcAft>
                <a:spcPts val="0"/>
              </a:spcAft>
              <a:buNone/>
            </a:pPr>
            <a:r>
              <a:rPr b="1" lang="en" sz="2000">
                <a:solidFill>
                  <a:srgbClr val="F3F3F3"/>
                </a:solidFill>
                <a:latin typeface="Rajdhani"/>
                <a:ea typeface="Rajdhani"/>
                <a:cs typeface="Rajdhani"/>
                <a:sym typeface="Rajdhani"/>
              </a:rPr>
              <a:t>References</a:t>
            </a:r>
            <a:endParaRPr b="1" sz="2000">
              <a:solidFill>
                <a:schemeClr val="lt1"/>
              </a:solidFill>
              <a:latin typeface="Rajdhani"/>
              <a:ea typeface="Rajdhani"/>
              <a:cs typeface="Rajdhani"/>
              <a:sym typeface="Rajdhani"/>
            </a:endParaRPr>
          </a:p>
        </p:txBody>
      </p:sp>
      <p:sp>
        <p:nvSpPr>
          <p:cNvPr id="125" name="Google Shape;125;p23"/>
          <p:cNvSpPr txBox="1"/>
          <p:nvPr/>
        </p:nvSpPr>
        <p:spPr>
          <a:xfrm>
            <a:off x="5073675" y="3032194"/>
            <a:ext cx="600000" cy="42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05</a:t>
            </a:r>
            <a:endParaRPr b="1" sz="2400">
              <a:solidFill>
                <a:srgbClr val="F3F3F3"/>
              </a:solidFill>
              <a:latin typeface="Rajdhani"/>
              <a:ea typeface="Rajdhani"/>
              <a:cs typeface="Rajdhani"/>
              <a:sym typeface="Rajdhani"/>
            </a:endParaRPr>
          </a:p>
        </p:txBody>
      </p:sp>
      <p:cxnSp>
        <p:nvCxnSpPr>
          <p:cNvPr id="126" name="Google Shape;126;p23"/>
          <p:cNvCxnSpPr/>
          <p:nvPr/>
        </p:nvCxnSpPr>
        <p:spPr>
          <a:xfrm>
            <a:off x="5749950" y="2917977"/>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nvSpPr>
        <p:spPr>
          <a:xfrm>
            <a:off x="478800" y="370475"/>
            <a:ext cx="8186400" cy="7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2.2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FFFFF"/>
                </a:solidFill>
                <a:latin typeface="Rajdhani"/>
                <a:ea typeface="Rajdhani"/>
                <a:cs typeface="Rajdhani"/>
                <a:sym typeface="Rajdhani"/>
              </a:rPr>
              <a:t>Performing normalization/scaling of Data for Neural Network model </a:t>
            </a:r>
            <a:r>
              <a:rPr b="1" lang="en" sz="2300">
                <a:solidFill>
                  <a:schemeClr val="dk2"/>
                </a:solidFill>
                <a:latin typeface="Rajdhani"/>
                <a:ea typeface="Rajdhani"/>
                <a:cs typeface="Rajdhani"/>
                <a:sym typeface="Rajdhani"/>
              </a:rPr>
              <a:t>(‘age’ column)</a:t>
            </a:r>
            <a:endParaRPr b="1" sz="2300">
              <a:solidFill>
                <a:schemeClr val="dk2"/>
              </a:solidFill>
              <a:latin typeface="Rajdhani"/>
              <a:ea typeface="Rajdhani"/>
              <a:cs typeface="Rajdhani"/>
              <a:sym typeface="Rajdhani"/>
            </a:endParaRPr>
          </a:p>
        </p:txBody>
      </p:sp>
      <p:pic>
        <p:nvPicPr>
          <p:cNvPr id="315" name="Google Shape;315;p41"/>
          <p:cNvPicPr preferRelativeResize="0"/>
          <p:nvPr/>
        </p:nvPicPr>
        <p:blipFill>
          <a:blip r:embed="rId3">
            <a:alphaModFix/>
          </a:blip>
          <a:stretch>
            <a:fillRect/>
          </a:stretch>
        </p:blipFill>
        <p:spPr>
          <a:xfrm>
            <a:off x="478800" y="2076875"/>
            <a:ext cx="3211500" cy="2677500"/>
          </a:xfrm>
          <a:prstGeom prst="round2DiagRect">
            <a:avLst>
              <a:gd fmla="val 16667" name="adj1"/>
              <a:gd fmla="val 0" name="adj2"/>
            </a:avLst>
          </a:prstGeom>
          <a:noFill/>
          <a:ln>
            <a:noFill/>
          </a:ln>
        </p:spPr>
      </p:pic>
      <p:sp>
        <p:nvSpPr>
          <p:cNvPr id="316" name="Google Shape;316;p41"/>
          <p:cNvSpPr txBox="1"/>
          <p:nvPr/>
        </p:nvSpPr>
        <p:spPr>
          <a:xfrm>
            <a:off x="478800" y="1266063"/>
            <a:ext cx="64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Quicksand"/>
                <a:ea typeface="Quicksand"/>
                <a:cs typeface="Quicksand"/>
                <a:sym typeface="Quicksand"/>
              </a:rPr>
              <a:t>Both BoxPlot and histogram diagram shows that ‘Age’ data is positively skewed + Only a small number of outliers → Employ Log Transformation</a:t>
            </a:r>
            <a:endParaRPr b="1">
              <a:solidFill>
                <a:srgbClr val="FFFFFF"/>
              </a:solidFill>
              <a:latin typeface="Quicksand"/>
              <a:ea typeface="Quicksand"/>
              <a:cs typeface="Quicksand"/>
              <a:sym typeface="Quicksand"/>
            </a:endParaRPr>
          </a:p>
        </p:txBody>
      </p:sp>
      <p:sp>
        <p:nvSpPr>
          <p:cNvPr id="317" name="Google Shape;317;p41"/>
          <p:cNvSpPr/>
          <p:nvPr/>
        </p:nvSpPr>
        <p:spPr>
          <a:xfrm>
            <a:off x="2884825" y="3254150"/>
            <a:ext cx="678300" cy="162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41"/>
          <p:cNvPicPr preferRelativeResize="0"/>
          <p:nvPr/>
        </p:nvPicPr>
        <p:blipFill>
          <a:blip r:embed="rId4">
            <a:alphaModFix/>
          </a:blip>
          <a:stretch>
            <a:fillRect/>
          </a:stretch>
        </p:blipFill>
        <p:spPr>
          <a:xfrm>
            <a:off x="3958890" y="2022174"/>
            <a:ext cx="4915500" cy="2677500"/>
          </a:xfrm>
          <a:prstGeom prst="round2DiagRect">
            <a:avLst>
              <a:gd fmla="val 16667" name="adj1"/>
              <a:gd fmla="val 0" name="adj2"/>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nvSpPr>
        <p:spPr>
          <a:xfrm>
            <a:off x="478800" y="370475"/>
            <a:ext cx="8186400" cy="7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2.2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FFFFF"/>
                </a:solidFill>
                <a:latin typeface="Rajdhani"/>
                <a:ea typeface="Rajdhani"/>
                <a:cs typeface="Rajdhani"/>
                <a:sym typeface="Rajdhani"/>
              </a:rPr>
              <a:t>Performing normalization/scaling of Data for Neural Network model </a:t>
            </a:r>
            <a:r>
              <a:rPr b="1" lang="en" sz="2300">
                <a:solidFill>
                  <a:schemeClr val="dk2"/>
                </a:solidFill>
                <a:latin typeface="Rajdhani"/>
                <a:ea typeface="Rajdhani"/>
                <a:cs typeface="Rajdhani"/>
                <a:sym typeface="Rajdhani"/>
              </a:rPr>
              <a:t>(‘age’ column)</a:t>
            </a:r>
            <a:endParaRPr b="1" sz="2300">
              <a:solidFill>
                <a:schemeClr val="dk2"/>
              </a:solidFill>
              <a:latin typeface="Rajdhani"/>
              <a:ea typeface="Rajdhani"/>
              <a:cs typeface="Rajdhani"/>
              <a:sym typeface="Rajdhani"/>
            </a:endParaRPr>
          </a:p>
        </p:txBody>
      </p:sp>
      <p:sp>
        <p:nvSpPr>
          <p:cNvPr id="324" name="Google Shape;324;p42"/>
          <p:cNvSpPr txBox="1"/>
          <p:nvPr/>
        </p:nvSpPr>
        <p:spPr>
          <a:xfrm>
            <a:off x="607025" y="1244688"/>
            <a:ext cx="64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1C232"/>
                </a:solidFill>
                <a:latin typeface="Quicksand"/>
                <a:ea typeface="Quicksand"/>
                <a:cs typeface="Quicksand"/>
                <a:sym typeface="Quicksand"/>
              </a:rPr>
              <a:t>After </a:t>
            </a:r>
            <a:r>
              <a:rPr b="1" lang="en">
                <a:solidFill>
                  <a:srgbClr val="FFFFFF"/>
                </a:solidFill>
                <a:latin typeface="Quicksand"/>
                <a:ea typeface="Quicksand"/>
                <a:cs typeface="Quicksand"/>
                <a:sym typeface="Quicksand"/>
              </a:rPr>
              <a:t>Log Transformation:</a:t>
            </a:r>
            <a:endParaRPr b="1">
              <a:solidFill>
                <a:srgbClr val="FFFFFF"/>
              </a:solidFill>
              <a:latin typeface="Quicksand"/>
              <a:ea typeface="Quicksand"/>
              <a:cs typeface="Quicksand"/>
              <a:sym typeface="Quicksand"/>
            </a:endParaRPr>
          </a:p>
          <a:p>
            <a:pPr indent="0" lvl="0" marL="0" rtl="0" algn="l">
              <a:spcBef>
                <a:spcPts val="0"/>
              </a:spcBef>
              <a:spcAft>
                <a:spcPts val="0"/>
              </a:spcAft>
              <a:buNone/>
            </a:pPr>
            <a:r>
              <a:rPr b="1" lang="en">
                <a:solidFill>
                  <a:srgbClr val="FFFFFF"/>
                </a:solidFill>
                <a:latin typeface="Quicksand"/>
                <a:ea typeface="Quicksand"/>
                <a:cs typeface="Quicksand"/>
                <a:sym typeface="Quicksand"/>
              </a:rPr>
              <a:t>Data is normalized (no skew) + No more outliers</a:t>
            </a:r>
            <a:endParaRPr b="1">
              <a:solidFill>
                <a:srgbClr val="FFFFFF"/>
              </a:solidFill>
              <a:latin typeface="Quicksand"/>
              <a:ea typeface="Quicksand"/>
              <a:cs typeface="Quicksand"/>
              <a:sym typeface="Quicksand"/>
            </a:endParaRPr>
          </a:p>
        </p:txBody>
      </p:sp>
      <p:pic>
        <p:nvPicPr>
          <p:cNvPr id="325" name="Google Shape;325;p42"/>
          <p:cNvPicPr preferRelativeResize="0"/>
          <p:nvPr/>
        </p:nvPicPr>
        <p:blipFill>
          <a:blip r:embed="rId3">
            <a:alphaModFix/>
          </a:blip>
          <a:stretch>
            <a:fillRect/>
          </a:stretch>
        </p:blipFill>
        <p:spPr>
          <a:xfrm>
            <a:off x="572725" y="2022163"/>
            <a:ext cx="3438600" cy="2771700"/>
          </a:xfrm>
          <a:prstGeom prst="round2DiagRect">
            <a:avLst>
              <a:gd fmla="val 16667" name="adj1"/>
              <a:gd fmla="val 0" name="adj2"/>
            </a:avLst>
          </a:prstGeom>
          <a:noFill/>
          <a:ln>
            <a:noFill/>
          </a:ln>
        </p:spPr>
      </p:pic>
      <p:pic>
        <p:nvPicPr>
          <p:cNvPr id="326" name="Google Shape;326;p42"/>
          <p:cNvPicPr preferRelativeResize="0"/>
          <p:nvPr/>
        </p:nvPicPr>
        <p:blipFill>
          <a:blip r:embed="rId4">
            <a:alphaModFix/>
          </a:blip>
          <a:stretch>
            <a:fillRect/>
          </a:stretch>
        </p:blipFill>
        <p:spPr>
          <a:xfrm>
            <a:off x="4377425" y="1979425"/>
            <a:ext cx="3754500" cy="2771700"/>
          </a:xfrm>
          <a:prstGeom prst="round2DiagRect">
            <a:avLst>
              <a:gd fmla="val 16667" name="adj1"/>
              <a:gd fmla="val 0" name="adj2"/>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nvSpPr>
        <p:spPr>
          <a:xfrm>
            <a:off x="478800" y="370475"/>
            <a:ext cx="8186400" cy="7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2.2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FFFFF"/>
                </a:solidFill>
                <a:latin typeface="Rajdhani"/>
                <a:ea typeface="Rajdhani"/>
                <a:cs typeface="Rajdhani"/>
                <a:sym typeface="Rajdhani"/>
              </a:rPr>
              <a:t>Performing normalization/scaling of Data for Neural Network model </a:t>
            </a:r>
            <a:r>
              <a:rPr b="1" lang="en" sz="2300">
                <a:solidFill>
                  <a:schemeClr val="dk2"/>
                </a:solidFill>
                <a:latin typeface="Rajdhani"/>
                <a:ea typeface="Rajdhani"/>
                <a:cs typeface="Rajdhani"/>
                <a:sym typeface="Rajdhani"/>
              </a:rPr>
              <a:t>(‘length_of_service’ column)</a:t>
            </a:r>
            <a:endParaRPr b="1" sz="2300">
              <a:solidFill>
                <a:schemeClr val="dk2"/>
              </a:solidFill>
              <a:latin typeface="Rajdhani"/>
              <a:ea typeface="Rajdhani"/>
              <a:cs typeface="Rajdhani"/>
              <a:sym typeface="Rajdhani"/>
            </a:endParaRPr>
          </a:p>
        </p:txBody>
      </p:sp>
      <p:pic>
        <p:nvPicPr>
          <p:cNvPr id="332" name="Google Shape;332;p43"/>
          <p:cNvPicPr preferRelativeResize="0"/>
          <p:nvPr/>
        </p:nvPicPr>
        <p:blipFill>
          <a:blip r:embed="rId3">
            <a:alphaModFix/>
          </a:blip>
          <a:stretch>
            <a:fillRect/>
          </a:stretch>
        </p:blipFill>
        <p:spPr>
          <a:xfrm>
            <a:off x="478800" y="1947625"/>
            <a:ext cx="3324300" cy="2752800"/>
          </a:xfrm>
          <a:prstGeom prst="round2DiagRect">
            <a:avLst>
              <a:gd fmla="val 16667" name="adj1"/>
              <a:gd fmla="val 0" name="adj2"/>
            </a:avLst>
          </a:prstGeom>
          <a:noFill/>
          <a:ln>
            <a:noFill/>
          </a:ln>
        </p:spPr>
      </p:pic>
      <p:pic>
        <p:nvPicPr>
          <p:cNvPr id="333" name="Google Shape;333;p43"/>
          <p:cNvPicPr preferRelativeResize="0"/>
          <p:nvPr/>
        </p:nvPicPr>
        <p:blipFill>
          <a:blip r:embed="rId4">
            <a:alphaModFix/>
          </a:blip>
          <a:stretch>
            <a:fillRect/>
          </a:stretch>
        </p:blipFill>
        <p:spPr>
          <a:xfrm>
            <a:off x="4505325" y="1947625"/>
            <a:ext cx="3753000" cy="2686200"/>
          </a:xfrm>
          <a:prstGeom prst="round2DiagRect">
            <a:avLst>
              <a:gd fmla="val 16667" name="adj1"/>
              <a:gd fmla="val 0" name="adj2"/>
            </a:avLst>
          </a:prstGeom>
          <a:noFill/>
          <a:ln>
            <a:noFill/>
          </a:ln>
        </p:spPr>
      </p:pic>
      <p:sp>
        <p:nvSpPr>
          <p:cNvPr id="334" name="Google Shape;334;p43"/>
          <p:cNvSpPr txBox="1"/>
          <p:nvPr/>
        </p:nvSpPr>
        <p:spPr>
          <a:xfrm>
            <a:off x="478800" y="1266075"/>
            <a:ext cx="782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Quicksand"/>
                <a:ea typeface="Quicksand"/>
                <a:cs typeface="Quicksand"/>
                <a:sym typeface="Quicksand"/>
              </a:rPr>
              <a:t>Both BoxPlot and histogram diagram shows that ‘length_of_service’ data is positively skewed + large number of outliers → Employ Log Transformation</a:t>
            </a:r>
            <a:endParaRPr b="1">
              <a:solidFill>
                <a:srgbClr val="FFFFFF"/>
              </a:solidFill>
              <a:latin typeface="Quicksand"/>
              <a:ea typeface="Quicksand"/>
              <a:cs typeface="Quicksand"/>
              <a:sym typeface="Quicksand"/>
            </a:endParaRPr>
          </a:p>
        </p:txBody>
      </p:sp>
      <p:sp>
        <p:nvSpPr>
          <p:cNvPr id="335" name="Google Shape;335;p43"/>
          <p:cNvSpPr/>
          <p:nvPr/>
        </p:nvSpPr>
        <p:spPr>
          <a:xfrm>
            <a:off x="1557950" y="3149800"/>
            <a:ext cx="2117100" cy="162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nvSpPr>
        <p:spPr>
          <a:xfrm>
            <a:off x="478800" y="370475"/>
            <a:ext cx="8186400" cy="7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2.2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FFFFF"/>
                </a:solidFill>
                <a:latin typeface="Rajdhani"/>
                <a:ea typeface="Rajdhani"/>
                <a:cs typeface="Rajdhani"/>
                <a:sym typeface="Rajdhani"/>
              </a:rPr>
              <a:t>Performing normalization/scaling of Data for Neural Network model </a:t>
            </a:r>
            <a:r>
              <a:rPr b="1" lang="en" sz="2300">
                <a:solidFill>
                  <a:schemeClr val="dk2"/>
                </a:solidFill>
                <a:latin typeface="Rajdhani"/>
                <a:ea typeface="Rajdhani"/>
                <a:cs typeface="Rajdhani"/>
                <a:sym typeface="Rajdhani"/>
              </a:rPr>
              <a:t>(‘length_of_service’ column)</a:t>
            </a:r>
            <a:endParaRPr b="1" sz="2300">
              <a:solidFill>
                <a:schemeClr val="dk2"/>
              </a:solidFill>
              <a:latin typeface="Rajdhani"/>
              <a:ea typeface="Rajdhani"/>
              <a:cs typeface="Rajdhani"/>
              <a:sym typeface="Rajdhani"/>
            </a:endParaRPr>
          </a:p>
        </p:txBody>
      </p:sp>
      <p:pic>
        <p:nvPicPr>
          <p:cNvPr id="341" name="Google Shape;341;p44"/>
          <p:cNvPicPr preferRelativeResize="0"/>
          <p:nvPr/>
        </p:nvPicPr>
        <p:blipFill>
          <a:blip r:embed="rId3">
            <a:alphaModFix/>
          </a:blip>
          <a:stretch>
            <a:fillRect/>
          </a:stretch>
        </p:blipFill>
        <p:spPr>
          <a:xfrm>
            <a:off x="478800" y="1864450"/>
            <a:ext cx="3324300" cy="2752800"/>
          </a:xfrm>
          <a:prstGeom prst="round2DiagRect">
            <a:avLst>
              <a:gd fmla="val 16667" name="adj1"/>
              <a:gd fmla="val 0" name="adj2"/>
            </a:avLst>
          </a:prstGeom>
          <a:noFill/>
          <a:ln>
            <a:noFill/>
          </a:ln>
        </p:spPr>
      </p:pic>
      <p:sp>
        <p:nvSpPr>
          <p:cNvPr id="342" name="Google Shape;342;p44"/>
          <p:cNvSpPr txBox="1"/>
          <p:nvPr/>
        </p:nvSpPr>
        <p:spPr>
          <a:xfrm>
            <a:off x="478800" y="1203850"/>
            <a:ext cx="69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1C232"/>
                </a:solidFill>
                <a:latin typeface="Quicksand"/>
                <a:ea typeface="Quicksand"/>
                <a:cs typeface="Quicksand"/>
                <a:sym typeface="Quicksand"/>
              </a:rPr>
              <a:t>After </a:t>
            </a:r>
            <a:r>
              <a:rPr b="1" lang="en">
                <a:solidFill>
                  <a:srgbClr val="FFFFFF"/>
                </a:solidFill>
                <a:latin typeface="Quicksand"/>
                <a:ea typeface="Quicksand"/>
                <a:cs typeface="Quicksand"/>
                <a:sym typeface="Quicksand"/>
              </a:rPr>
              <a:t>Log Transformation:</a:t>
            </a:r>
            <a:endParaRPr b="1">
              <a:solidFill>
                <a:srgbClr val="FFFFFF"/>
              </a:solidFill>
              <a:latin typeface="Quicksand"/>
              <a:ea typeface="Quicksand"/>
              <a:cs typeface="Quicksand"/>
              <a:sym typeface="Quicksand"/>
            </a:endParaRPr>
          </a:p>
          <a:p>
            <a:pPr indent="0" lvl="0" marL="0" rtl="0" algn="l">
              <a:spcBef>
                <a:spcPts val="0"/>
              </a:spcBef>
              <a:spcAft>
                <a:spcPts val="0"/>
              </a:spcAft>
              <a:buNone/>
            </a:pPr>
            <a:r>
              <a:rPr b="1" lang="en">
                <a:solidFill>
                  <a:srgbClr val="FFFFFF"/>
                </a:solidFill>
                <a:latin typeface="Quicksand"/>
                <a:ea typeface="Quicksand"/>
                <a:cs typeface="Quicksand"/>
                <a:sym typeface="Quicksand"/>
              </a:rPr>
              <a:t>Data is normalized (Reduced Skewness) + Reduction in extreme outliers</a:t>
            </a:r>
            <a:endParaRPr b="1">
              <a:solidFill>
                <a:srgbClr val="FFFFFF"/>
              </a:solidFill>
              <a:latin typeface="Quicksand"/>
              <a:ea typeface="Quicksand"/>
              <a:cs typeface="Quicksand"/>
              <a:sym typeface="Quicksand"/>
            </a:endParaRPr>
          </a:p>
        </p:txBody>
      </p:sp>
      <p:pic>
        <p:nvPicPr>
          <p:cNvPr id="343" name="Google Shape;343;p44"/>
          <p:cNvPicPr preferRelativeResize="0"/>
          <p:nvPr/>
        </p:nvPicPr>
        <p:blipFill>
          <a:blip r:embed="rId4">
            <a:alphaModFix/>
          </a:blip>
          <a:stretch>
            <a:fillRect/>
          </a:stretch>
        </p:blipFill>
        <p:spPr>
          <a:xfrm>
            <a:off x="4097550" y="1864450"/>
            <a:ext cx="3695700" cy="2686200"/>
          </a:xfrm>
          <a:prstGeom prst="round2DiagRect">
            <a:avLst>
              <a:gd fmla="val 16667" name="adj1"/>
              <a:gd fmla="val 0" name="adj2"/>
            </a:avLst>
          </a:prstGeom>
          <a:noFill/>
          <a:ln>
            <a:noFill/>
          </a:ln>
        </p:spPr>
      </p:pic>
      <p:sp>
        <p:nvSpPr>
          <p:cNvPr id="344" name="Google Shape;344;p44"/>
          <p:cNvSpPr/>
          <p:nvPr/>
        </p:nvSpPr>
        <p:spPr>
          <a:xfrm>
            <a:off x="2959850" y="3076800"/>
            <a:ext cx="678300" cy="162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nvSpPr>
        <p:spPr>
          <a:xfrm>
            <a:off x="478800" y="292100"/>
            <a:ext cx="8186400" cy="7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2.2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FFFFF"/>
                </a:solidFill>
                <a:latin typeface="Rajdhani"/>
                <a:ea typeface="Rajdhani"/>
                <a:cs typeface="Rajdhani"/>
                <a:sym typeface="Rajdhani"/>
              </a:rPr>
              <a:t>Performing scaling of Data for Neural Network model </a:t>
            </a:r>
            <a:endParaRPr b="1" sz="2300">
              <a:solidFill>
                <a:srgbClr val="FFFFFF"/>
              </a:solidFill>
              <a:latin typeface="Rajdhani"/>
              <a:ea typeface="Rajdhani"/>
              <a:cs typeface="Rajdhani"/>
              <a:sym typeface="Rajdhani"/>
            </a:endParaRPr>
          </a:p>
          <a:p>
            <a:pPr indent="0" lvl="0" marL="0" rtl="0" algn="l">
              <a:spcBef>
                <a:spcPts val="0"/>
              </a:spcBef>
              <a:spcAft>
                <a:spcPts val="0"/>
              </a:spcAft>
              <a:buNone/>
            </a:pPr>
            <a:r>
              <a:rPr b="1" lang="en" sz="2300">
                <a:solidFill>
                  <a:schemeClr val="dk2"/>
                </a:solidFill>
                <a:latin typeface="Rajdhani"/>
                <a:ea typeface="Rajdhani"/>
                <a:cs typeface="Rajdhani"/>
                <a:sym typeface="Rajdhani"/>
              </a:rPr>
              <a:t>('Average Training Score' column)</a:t>
            </a:r>
            <a:endParaRPr b="1" sz="2300">
              <a:solidFill>
                <a:schemeClr val="dk2"/>
              </a:solidFill>
              <a:latin typeface="Rajdhani"/>
              <a:ea typeface="Rajdhani"/>
              <a:cs typeface="Rajdhani"/>
              <a:sym typeface="Rajdhani"/>
            </a:endParaRPr>
          </a:p>
        </p:txBody>
      </p:sp>
      <p:pic>
        <p:nvPicPr>
          <p:cNvPr id="350" name="Google Shape;350;p45"/>
          <p:cNvPicPr preferRelativeResize="0"/>
          <p:nvPr/>
        </p:nvPicPr>
        <p:blipFill>
          <a:blip r:embed="rId3">
            <a:alphaModFix/>
          </a:blip>
          <a:stretch>
            <a:fillRect/>
          </a:stretch>
        </p:blipFill>
        <p:spPr>
          <a:xfrm>
            <a:off x="478800" y="2073575"/>
            <a:ext cx="3324300" cy="2752800"/>
          </a:xfrm>
          <a:prstGeom prst="round2DiagRect">
            <a:avLst>
              <a:gd fmla="val 16667" name="adj1"/>
              <a:gd fmla="val 0" name="adj2"/>
            </a:avLst>
          </a:prstGeom>
          <a:noFill/>
          <a:ln>
            <a:noFill/>
          </a:ln>
        </p:spPr>
      </p:pic>
      <p:pic>
        <p:nvPicPr>
          <p:cNvPr id="351" name="Google Shape;351;p45"/>
          <p:cNvPicPr preferRelativeResize="0"/>
          <p:nvPr/>
        </p:nvPicPr>
        <p:blipFill>
          <a:blip r:embed="rId4">
            <a:alphaModFix/>
          </a:blip>
          <a:stretch>
            <a:fillRect/>
          </a:stretch>
        </p:blipFill>
        <p:spPr>
          <a:xfrm>
            <a:off x="4341450" y="2073575"/>
            <a:ext cx="4041300" cy="2752800"/>
          </a:xfrm>
          <a:prstGeom prst="round2DiagRect">
            <a:avLst>
              <a:gd fmla="val 16667" name="adj1"/>
              <a:gd fmla="val 0" name="adj2"/>
            </a:avLst>
          </a:prstGeom>
          <a:noFill/>
          <a:ln>
            <a:noFill/>
          </a:ln>
        </p:spPr>
      </p:pic>
      <p:sp>
        <p:nvSpPr>
          <p:cNvPr id="352" name="Google Shape;352;p45"/>
          <p:cNvSpPr txBox="1"/>
          <p:nvPr/>
        </p:nvSpPr>
        <p:spPr>
          <a:xfrm>
            <a:off x="478800" y="1192788"/>
            <a:ext cx="782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Quicksand"/>
                <a:ea typeface="Quicksand"/>
                <a:cs typeface="Quicksand"/>
                <a:sym typeface="Quicksand"/>
              </a:rPr>
              <a:t>Both BoxPlot and histogram diagram shows that ‘average_training_score’ data is positively skewed although no outliers → Employ Log Transformation</a:t>
            </a:r>
            <a:endParaRPr b="1">
              <a:solidFill>
                <a:srgbClr val="FFFFFF"/>
              </a:solidFill>
              <a:latin typeface="Quicksand"/>
              <a:ea typeface="Quicksand"/>
              <a:cs typeface="Quicksand"/>
              <a:sym typeface="Quicksa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nvSpPr>
        <p:spPr>
          <a:xfrm>
            <a:off x="478800" y="292100"/>
            <a:ext cx="8186400" cy="7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2.2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FFFFF"/>
                </a:solidFill>
                <a:latin typeface="Rajdhani"/>
                <a:ea typeface="Rajdhani"/>
                <a:cs typeface="Rajdhani"/>
                <a:sym typeface="Rajdhani"/>
              </a:rPr>
              <a:t>Performing scaling of Data for Neural Network model </a:t>
            </a:r>
            <a:endParaRPr b="1" sz="2300">
              <a:solidFill>
                <a:srgbClr val="FFFFFF"/>
              </a:solidFill>
              <a:latin typeface="Rajdhani"/>
              <a:ea typeface="Rajdhani"/>
              <a:cs typeface="Rajdhani"/>
              <a:sym typeface="Rajdhani"/>
            </a:endParaRPr>
          </a:p>
          <a:p>
            <a:pPr indent="0" lvl="0" marL="0" rtl="0" algn="l">
              <a:spcBef>
                <a:spcPts val="0"/>
              </a:spcBef>
              <a:spcAft>
                <a:spcPts val="0"/>
              </a:spcAft>
              <a:buNone/>
            </a:pPr>
            <a:r>
              <a:rPr b="1" lang="en" sz="2300">
                <a:solidFill>
                  <a:schemeClr val="dk2"/>
                </a:solidFill>
                <a:latin typeface="Rajdhani"/>
                <a:ea typeface="Rajdhani"/>
                <a:cs typeface="Rajdhani"/>
                <a:sym typeface="Rajdhani"/>
              </a:rPr>
              <a:t>('Average Training Score' column)</a:t>
            </a:r>
            <a:endParaRPr b="1" sz="2300">
              <a:solidFill>
                <a:schemeClr val="dk2"/>
              </a:solidFill>
              <a:latin typeface="Rajdhani"/>
              <a:ea typeface="Rajdhani"/>
              <a:cs typeface="Rajdhani"/>
              <a:sym typeface="Rajdhani"/>
            </a:endParaRPr>
          </a:p>
        </p:txBody>
      </p:sp>
      <p:pic>
        <p:nvPicPr>
          <p:cNvPr id="358" name="Google Shape;358;p46"/>
          <p:cNvPicPr preferRelativeResize="0"/>
          <p:nvPr/>
        </p:nvPicPr>
        <p:blipFill>
          <a:blip r:embed="rId3">
            <a:alphaModFix/>
          </a:blip>
          <a:stretch>
            <a:fillRect/>
          </a:stretch>
        </p:blipFill>
        <p:spPr>
          <a:xfrm>
            <a:off x="661650" y="2183150"/>
            <a:ext cx="3209400" cy="2657400"/>
          </a:xfrm>
          <a:prstGeom prst="round2DiagRect">
            <a:avLst>
              <a:gd fmla="val 16667" name="adj1"/>
              <a:gd fmla="val 5403" name="adj2"/>
            </a:avLst>
          </a:prstGeom>
          <a:noFill/>
          <a:ln>
            <a:noFill/>
          </a:ln>
        </p:spPr>
      </p:pic>
      <p:pic>
        <p:nvPicPr>
          <p:cNvPr id="359" name="Google Shape;359;p46"/>
          <p:cNvPicPr preferRelativeResize="0"/>
          <p:nvPr/>
        </p:nvPicPr>
        <p:blipFill>
          <a:blip r:embed="rId4">
            <a:alphaModFix/>
          </a:blip>
          <a:stretch>
            <a:fillRect/>
          </a:stretch>
        </p:blipFill>
        <p:spPr>
          <a:xfrm>
            <a:off x="4372100" y="2125238"/>
            <a:ext cx="3695700" cy="2657400"/>
          </a:xfrm>
          <a:prstGeom prst="round2DiagRect">
            <a:avLst>
              <a:gd fmla="val 16667" name="adj1"/>
              <a:gd fmla="val 0" name="adj2"/>
            </a:avLst>
          </a:prstGeom>
          <a:noFill/>
          <a:ln>
            <a:noFill/>
          </a:ln>
        </p:spPr>
      </p:pic>
      <p:sp>
        <p:nvSpPr>
          <p:cNvPr id="360" name="Google Shape;360;p46"/>
          <p:cNvSpPr txBox="1"/>
          <p:nvPr/>
        </p:nvSpPr>
        <p:spPr>
          <a:xfrm>
            <a:off x="661650" y="1278413"/>
            <a:ext cx="545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1C232"/>
                </a:solidFill>
                <a:latin typeface="Quicksand"/>
                <a:ea typeface="Quicksand"/>
                <a:cs typeface="Quicksand"/>
                <a:sym typeface="Quicksand"/>
              </a:rPr>
              <a:t>After </a:t>
            </a:r>
            <a:r>
              <a:rPr b="1" lang="en">
                <a:solidFill>
                  <a:srgbClr val="FFFFFF"/>
                </a:solidFill>
                <a:latin typeface="Quicksand"/>
                <a:ea typeface="Quicksand"/>
                <a:cs typeface="Quicksand"/>
                <a:sym typeface="Quicksand"/>
              </a:rPr>
              <a:t>Log Transformation:</a:t>
            </a:r>
            <a:endParaRPr b="1">
              <a:solidFill>
                <a:srgbClr val="FFFFFF"/>
              </a:solidFill>
              <a:latin typeface="Quicksand"/>
              <a:ea typeface="Quicksand"/>
              <a:cs typeface="Quicksand"/>
              <a:sym typeface="Quicksand"/>
            </a:endParaRPr>
          </a:p>
          <a:p>
            <a:pPr indent="0" lvl="0" marL="0" rtl="0" algn="l">
              <a:spcBef>
                <a:spcPts val="0"/>
              </a:spcBef>
              <a:spcAft>
                <a:spcPts val="0"/>
              </a:spcAft>
              <a:buNone/>
            </a:pPr>
            <a:r>
              <a:rPr b="1" lang="en">
                <a:solidFill>
                  <a:srgbClr val="FFFFFF"/>
                </a:solidFill>
                <a:latin typeface="Quicksand"/>
                <a:ea typeface="Quicksand"/>
                <a:cs typeface="Quicksand"/>
                <a:sym typeface="Quicksand"/>
              </a:rPr>
              <a:t>Data is normalized (Skewness is reduced) </a:t>
            </a:r>
            <a:endParaRPr b="1">
              <a:solidFill>
                <a:srgbClr val="FFFFFF"/>
              </a:solidFill>
              <a:latin typeface="Quicksand"/>
              <a:ea typeface="Quicksand"/>
              <a:cs typeface="Quicksand"/>
              <a:sym typeface="Quicksa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nvSpPr>
        <p:spPr>
          <a:xfrm>
            <a:off x="478800" y="328675"/>
            <a:ext cx="81864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2.2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2F2F2"/>
                </a:solidFill>
                <a:latin typeface="Rajdhani"/>
                <a:ea typeface="Rajdhani"/>
                <a:cs typeface="Rajdhani"/>
                <a:sym typeface="Rajdhani"/>
              </a:rPr>
              <a:t>Unbalanced Dataset (Perform Stratified Sampling)</a:t>
            </a:r>
            <a:endParaRPr b="1" sz="2300">
              <a:solidFill>
                <a:srgbClr val="F2F2F2"/>
              </a:solidFill>
              <a:latin typeface="Rajdhani"/>
              <a:ea typeface="Rajdhani"/>
              <a:cs typeface="Rajdhani"/>
              <a:sym typeface="Rajdhani"/>
            </a:endParaRPr>
          </a:p>
        </p:txBody>
      </p:sp>
      <p:pic>
        <p:nvPicPr>
          <p:cNvPr id="366" name="Google Shape;366;p47"/>
          <p:cNvPicPr preferRelativeResize="0"/>
          <p:nvPr/>
        </p:nvPicPr>
        <p:blipFill rotWithShape="1">
          <a:blip r:embed="rId3">
            <a:alphaModFix/>
          </a:blip>
          <a:srcRect b="0" l="3269" r="0" t="33430"/>
          <a:stretch/>
        </p:blipFill>
        <p:spPr>
          <a:xfrm>
            <a:off x="613025" y="1857413"/>
            <a:ext cx="2504400" cy="1741800"/>
          </a:xfrm>
          <a:prstGeom prst="roundRect">
            <a:avLst>
              <a:gd fmla="val 16667" name="adj"/>
            </a:avLst>
          </a:prstGeom>
          <a:noFill/>
          <a:ln>
            <a:noFill/>
          </a:ln>
        </p:spPr>
      </p:pic>
      <p:sp>
        <p:nvSpPr>
          <p:cNvPr id="367" name="Google Shape;367;p47"/>
          <p:cNvSpPr txBox="1"/>
          <p:nvPr/>
        </p:nvSpPr>
        <p:spPr>
          <a:xfrm>
            <a:off x="613025" y="1016750"/>
            <a:ext cx="706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A classification problem should have equal number of employees promoted vs not promoted</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Achieved through </a:t>
            </a:r>
            <a:r>
              <a:rPr b="1" lang="en">
                <a:solidFill>
                  <a:srgbClr val="FFD966"/>
                </a:solidFill>
                <a:latin typeface="Fira Sans Condensed"/>
                <a:ea typeface="Fira Sans Condensed"/>
                <a:cs typeface="Fira Sans Condensed"/>
                <a:sym typeface="Fira Sans Condensed"/>
              </a:rPr>
              <a:t>Stratified Sampling</a:t>
            </a:r>
            <a:endParaRPr b="1">
              <a:solidFill>
                <a:srgbClr val="FFD966"/>
              </a:solidFill>
              <a:latin typeface="Fira Sans Condensed"/>
              <a:ea typeface="Fira Sans Condensed"/>
              <a:cs typeface="Fira Sans Condensed"/>
              <a:sym typeface="Fira Sans Condensed"/>
            </a:endParaRPr>
          </a:p>
        </p:txBody>
      </p:sp>
      <p:grpSp>
        <p:nvGrpSpPr>
          <p:cNvPr id="368" name="Google Shape;368;p47"/>
          <p:cNvGrpSpPr/>
          <p:nvPr/>
        </p:nvGrpSpPr>
        <p:grpSpPr>
          <a:xfrm>
            <a:off x="689918" y="3869158"/>
            <a:ext cx="2350597" cy="685252"/>
            <a:chOff x="227200" y="3568575"/>
            <a:chExt cx="2501700" cy="777900"/>
          </a:xfrm>
        </p:grpSpPr>
        <p:pic>
          <p:nvPicPr>
            <p:cNvPr id="369" name="Google Shape;369;p47"/>
            <p:cNvPicPr preferRelativeResize="0"/>
            <p:nvPr/>
          </p:nvPicPr>
          <p:blipFill rotWithShape="1">
            <a:blip r:embed="rId3">
              <a:alphaModFix/>
            </a:blip>
            <a:srcRect b="85811" l="0" r="37335" t="0"/>
            <a:stretch/>
          </p:blipFill>
          <p:spPr>
            <a:xfrm>
              <a:off x="227200" y="3568575"/>
              <a:ext cx="2501700" cy="777900"/>
            </a:xfrm>
            <a:prstGeom prst="roundRect">
              <a:avLst>
                <a:gd fmla="val 16667" name="adj"/>
              </a:avLst>
            </a:prstGeom>
            <a:noFill/>
            <a:ln>
              <a:noFill/>
            </a:ln>
          </p:spPr>
        </p:pic>
        <p:sp>
          <p:nvSpPr>
            <p:cNvPr id="370" name="Google Shape;370;p47"/>
            <p:cNvSpPr/>
            <p:nvPr/>
          </p:nvSpPr>
          <p:spPr>
            <a:xfrm>
              <a:off x="266225" y="3655752"/>
              <a:ext cx="982200" cy="465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47"/>
          <p:cNvGrpSpPr/>
          <p:nvPr/>
        </p:nvGrpSpPr>
        <p:grpSpPr>
          <a:xfrm>
            <a:off x="4998421" y="3822827"/>
            <a:ext cx="2567187" cy="777902"/>
            <a:chOff x="4319825" y="1700825"/>
            <a:chExt cx="3679500" cy="1125600"/>
          </a:xfrm>
        </p:grpSpPr>
        <p:pic>
          <p:nvPicPr>
            <p:cNvPr id="372" name="Google Shape;372;p47"/>
            <p:cNvPicPr preferRelativeResize="0"/>
            <p:nvPr/>
          </p:nvPicPr>
          <p:blipFill>
            <a:blip r:embed="rId4">
              <a:alphaModFix/>
            </a:blip>
            <a:stretch>
              <a:fillRect/>
            </a:stretch>
          </p:blipFill>
          <p:spPr>
            <a:xfrm>
              <a:off x="4319825" y="1700825"/>
              <a:ext cx="3679500" cy="1125600"/>
            </a:xfrm>
            <a:prstGeom prst="roundRect">
              <a:avLst>
                <a:gd fmla="val 16667" name="adj"/>
              </a:avLst>
            </a:prstGeom>
            <a:noFill/>
            <a:ln>
              <a:noFill/>
            </a:ln>
          </p:spPr>
        </p:pic>
        <p:sp>
          <p:nvSpPr>
            <p:cNvPr id="373" name="Google Shape;373;p47"/>
            <p:cNvSpPr/>
            <p:nvPr/>
          </p:nvSpPr>
          <p:spPr>
            <a:xfrm>
              <a:off x="4319825" y="2263150"/>
              <a:ext cx="882300" cy="400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4" name="Google Shape;374;p47"/>
          <p:cNvCxnSpPr/>
          <p:nvPr/>
        </p:nvCxnSpPr>
        <p:spPr>
          <a:xfrm flipH="1" rot="10800000">
            <a:off x="3540700" y="3035300"/>
            <a:ext cx="814800" cy="7500"/>
          </a:xfrm>
          <a:prstGeom prst="straightConnector1">
            <a:avLst/>
          </a:prstGeom>
          <a:noFill/>
          <a:ln cap="flat" cmpd="sng" w="38100">
            <a:solidFill>
              <a:schemeClr val="lt1"/>
            </a:solidFill>
            <a:prstDash val="solid"/>
            <a:round/>
            <a:headEnd len="med" w="med" type="none"/>
            <a:tailEnd len="med" w="med" type="triangle"/>
          </a:ln>
        </p:spPr>
      </p:cxnSp>
      <p:pic>
        <p:nvPicPr>
          <p:cNvPr id="375" name="Google Shape;375;p47"/>
          <p:cNvPicPr preferRelativeResize="0"/>
          <p:nvPr/>
        </p:nvPicPr>
        <p:blipFill>
          <a:blip r:embed="rId5">
            <a:alphaModFix/>
          </a:blip>
          <a:stretch>
            <a:fillRect/>
          </a:stretch>
        </p:blipFill>
        <p:spPr>
          <a:xfrm>
            <a:off x="4736674" y="1884889"/>
            <a:ext cx="2963400" cy="1672800"/>
          </a:xfrm>
          <a:prstGeom prst="roundRect">
            <a:avLst>
              <a:gd fmla="val 16667" name="adj"/>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nvSpPr>
        <p:spPr>
          <a:xfrm>
            <a:off x="685825" y="153050"/>
            <a:ext cx="76023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jdhani"/>
                <a:ea typeface="Rajdhani"/>
                <a:cs typeface="Rajdhani"/>
                <a:sym typeface="Rajdhani"/>
              </a:rPr>
              <a:t>Unit 2.3 - Relevance of Previous Year Rating in determining promotion</a:t>
            </a:r>
            <a:endParaRPr b="1" sz="2000">
              <a:solidFill>
                <a:schemeClr val="lt2"/>
              </a:solidFill>
              <a:latin typeface="Rajdhani"/>
              <a:ea typeface="Rajdhani"/>
              <a:cs typeface="Rajdhani"/>
              <a:sym typeface="Rajdhani"/>
            </a:endParaRPr>
          </a:p>
        </p:txBody>
      </p:sp>
      <p:sp>
        <p:nvSpPr>
          <p:cNvPr id="381" name="Google Shape;381;p48"/>
          <p:cNvSpPr/>
          <p:nvPr/>
        </p:nvSpPr>
        <p:spPr>
          <a:xfrm>
            <a:off x="651000" y="806975"/>
            <a:ext cx="7842000" cy="39534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8"/>
          <p:cNvSpPr txBox="1"/>
          <p:nvPr/>
        </p:nvSpPr>
        <p:spPr>
          <a:xfrm>
            <a:off x="4916725" y="1839400"/>
            <a:ext cx="3501300" cy="1816200"/>
          </a:xfrm>
          <a:prstGeom prst="rect">
            <a:avLst/>
          </a:prstGeom>
          <a:noFill/>
          <a:ln>
            <a:noFill/>
          </a:ln>
        </p:spPr>
        <p:txBody>
          <a:bodyPr anchorCtr="0" anchor="t" bIns="91425" lIns="91425" spcFirstLastPara="1" rIns="91425" wrap="square" tIns="91425">
            <a:spAutoFit/>
          </a:bodyPr>
          <a:lstStyle/>
          <a:p>
            <a:pPr indent="-301625" lvl="0" marL="457200" rtl="0" algn="just">
              <a:spcBef>
                <a:spcPts val="0"/>
              </a:spcBef>
              <a:spcAft>
                <a:spcPts val="0"/>
              </a:spcAft>
              <a:buClr>
                <a:schemeClr val="lt1"/>
              </a:buClr>
              <a:buSzPts val="1150"/>
              <a:buFont typeface="Quicksand"/>
              <a:buChar char="❏"/>
            </a:pPr>
            <a:r>
              <a:rPr b="1" lang="en" sz="1150">
                <a:solidFill>
                  <a:schemeClr val="lt1"/>
                </a:solidFill>
                <a:latin typeface="Quicksand"/>
                <a:ea typeface="Quicksand"/>
                <a:cs typeface="Quicksand"/>
                <a:sym typeface="Quicksand"/>
              </a:rPr>
              <a:t>For employees who had </a:t>
            </a:r>
            <a:r>
              <a:rPr b="1" lang="en" sz="1150">
                <a:solidFill>
                  <a:schemeClr val="lt1"/>
                </a:solidFill>
                <a:latin typeface="Quicksand"/>
                <a:ea typeface="Quicksand"/>
                <a:cs typeface="Quicksand"/>
                <a:sym typeface="Quicksand"/>
              </a:rPr>
              <a:t>served for longer number of years</a:t>
            </a:r>
            <a:r>
              <a:rPr b="1" lang="en" sz="1150">
                <a:solidFill>
                  <a:schemeClr val="lt1"/>
                </a:solidFill>
                <a:latin typeface="Quicksand"/>
                <a:ea typeface="Quicksand"/>
                <a:cs typeface="Quicksand"/>
                <a:sym typeface="Quicksand"/>
              </a:rPr>
              <a:t>, there is little relationship in </a:t>
            </a:r>
            <a:r>
              <a:rPr b="1" lang="en" sz="1150">
                <a:solidFill>
                  <a:schemeClr val="lt1"/>
                </a:solidFill>
                <a:latin typeface="Quicksand"/>
                <a:ea typeface="Quicksand"/>
                <a:cs typeface="Quicksand"/>
                <a:sym typeface="Quicksand"/>
              </a:rPr>
              <a:t>whether</a:t>
            </a:r>
            <a:r>
              <a:rPr b="1" lang="en" sz="1150">
                <a:solidFill>
                  <a:schemeClr val="lt1"/>
                </a:solidFill>
                <a:latin typeface="Quicksand"/>
                <a:ea typeface="Quicksand"/>
                <a:cs typeface="Quicksand"/>
                <a:sym typeface="Quicksand"/>
              </a:rPr>
              <a:t> he/she would be promoted</a:t>
            </a:r>
            <a:endParaRPr b="1" sz="1150">
              <a:solidFill>
                <a:schemeClr val="lt1"/>
              </a:solidFill>
              <a:latin typeface="Quicksand"/>
              <a:ea typeface="Quicksand"/>
              <a:cs typeface="Quicksand"/>
              <a:sym typeface="Quicksand"/>
            </a:endParaRPr>
          </a:p>
          <a:p>
            <a:pPr indent="0" lvl="0" marL="457200" rtl="0" algn="just">
              <a:spcBef>
                <a:spcPts val="0"/>
              </a:spcBef>
              <a:spcAft>
                <a:spcPts val="0"/>
              </a:spcAft>
              <a:buNone/>
            </a:pPr>
            <a:r>
              <a:t/>
            </a:r>
            <a:endParaRPr b="1" sz="1150">
              <a:solidFill>
                <a:schemeClr val="lt1"/>
              </a:solidFill>
              <a:latin typeface="Quicksand"/>
              <a:ea typeface="Quicksand"/>
              <a:cs typeface="Quicksand"/>
              <a:sym typeface="Quicksand"/>
            </a:endParaRPr>
          </a:p>
          <a:p>
            <a:pPr indent="-301625" lvl="0" marL="457200" rtl="0" algn="just">
              <a:spcBef>
                <a:spcPts val="0"/>
              </a:spcBef>
              <a:spcAft>
                <a:spcPts val="0"/>
              </a:spcAft>
              <a:buClr>
                <a:schemeClr val="lt1"/>
              </a:buClr>
              <a:buSzPts val="1150"/>
              <a:buFont typeface="Quicksand"/>
              <a:buChar char="❏"/>
            </a:pPr>
            <a:r>
              <a:rPr b="1" lang="en" sz="1150">
                <a:solidFill>
                  <a:schemeClr val="lt1"/>
                </a:solidFill>
                <a:latin typeface="Quicksand"/>
                <a:ea typeface="Quicksand"/>
                <a:cs typeface="Quicksand"/>
                <a:sym typeface="Quicksand"/>
              </a:rPr>
              <a:t>Conclusion: The ‘length_of_service’ feature is a slightly relevant indicator in determining promotion</a:t>
            </a:r>
            <a:endParaRPr b="1" sz="1150">
              <a:solidFill>
                <a:schemeClr val="lt1"/>
              </a:solidFill>
              <a:latin typeface="Quicksand"/>
              <a:ea typeface="Quicksand"/>
              <a:cs typeface="Quicksand"/>
              <a:sym typeface="Quicksand"/>
            </a:endParaRPr>
          </a:p>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pic>
        <p:nvPicPr>
          <p:cNvPr id="383" name="Google Shape;383;p48"/>
          <p:cNvPicPr preferRelativeResize="0"/>
          <p:nvPr/>
        </p:nvPicPr>
        <p:blipFill>
          <a:blip r:embed="rId3">
            <a:alphaModFix/>
          </a:blip>
          <a:stretch>
            <a:fillRect/>
          </a:stretch>
        </p:blipFill>
        <p:spPr>
          <a:xfrm>
            <a:off x="762550" y="1594475"/>
            <a:ext cx="4336200" cy="2190600"/>
          </a:xfrm>
          <a:prstGeom prst="roundRect">
            <a:avLst>
              <a:gd fmla="val 16667"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9"/>
          <p:cNvSpPr txBox="1"/>
          <p:nvPr/>
        </p:nvSpPr>
        <p:spPr>
          <a:xfrm>
            <a:off x="685825" y="153050"/>
            <a:ext cx="76023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jdhani"/>
                <a:ea typeface="Rajdhani"/>
                <a:cs typeface="Rajdhani"/>
                <a:sym typeface="Rajdhani"/>
              </a:rPr>
              <a:t>Unit 2.3 - Relevance of Previous Year Rating in determining promotion</a:t>
            </a:r>
            <a:endParaRPr b="1" sz="2000">
              <a:solidFill>
                <a:schemeClr val="lt2"/>
              </a:solidFill>
              <a:latin typeface="Rajdhani"/>
              <a:ea typeface="Rajdhani"/>
              <a:cs typeface="Rajdhani"/>
              <a:sym typeface="Rajdhani"/>
            </a:endParaRPr>
          </a:p>
        </p:txBody>
      </p:sp>
      <p:sp>
        <p:nvSpPr>
          <p:cNvPr id="389" name="Google Shape;389;p49"/>
          <p:cNvSpPr/>
          <p:nvPr/>
        </p:nvSpPr>
        <p:spPr>
          <a:xfrm>
            <a:off x="651000" y="806975"/>
            <a:ext cx="7842000" cy="39534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9"/>
          <p:cNvSpPr txBox="1"/>
          <p:nvPr/>
        </p:nvSpPr>
        <p:spPr>
          <a:xfrm>
            <a:off x="4939150" y="1787075"/>
            <a:ext cx="3493800" cy="1816200"/>
          </a:xfrm>
          <a:prstGeom prst="rect">
            <a:avLst/>
          </a:prstGeom>
          <a:noFill/>
          <a:ln>
            <a:noFill/>
          </a:ln>
        </p:spPr>
        <p:txBody>
          <a:bodyPr anchorCtr="0" anchor="t" bIns="91425" lIns="91425" spcFirstLastPara="1" rIns="91425" wrap="square" tIns="91425">
            <a:spAutoFit/>
          </a:bodyPr>
          <a:lstStyle/>
          <a:p>
            <a:pPr indent="-301625" lvl="0" marL="457200" rtl="0" algn="l">
              <a:spcBef>
                <a:spcPts val="0"/>
              </a:spcBef>
              <a:spcAft>
                <a:spcPts val="0"/>
              </a:spcAft>
              <a:buClr>
                <a:schemeClr val="lt1"/>
              </a:buClr>
              <a:buSzPts val="1150"/>
              <a:buFont typeface="Quicksand"/>
              <a:buChar char="❏"/>
            </a:pPr>
            <a:r>
              <a:rPr b="1" lang="en" sz="1150">
                <a:solidFill>
                  <a:schemeClr val="lt1"/>
                </a:solidFill>
                <a:latin typeface="Quicksand"/>
                <a:ea typeface="Quicksand"/>
                <a:cs typeface="Quicksand"/>
                <a:sym typeface="Quicksand"/>
              </a:rPr>
              <a:t>For employees who had previously received a high rating, there is an increased likelihood that he/she would be promoted</a:t>
            </a:r>
            <a:endParaRPr b="1" sz="115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b="1" sz="1150">
              <a:solidFill>
                <a:schemeClr val="lt1"/>
              </a:solidFill>
              <a:latin typeface="Quicksand"/>
              <a:ea typeface="Quicksand"/>
              <a:cs typeface="Quicksand"/>
              <a:sym typeface="Quicksand"/>
            </a:endParaRPr>
          </a:p>
          <a:p>
            <a:pPr indent="-301625" lvl="0" marL="457200" rtl="0" algn="l">
              <a:spcBef>
                <a:spcPts val="0"/>
              </a:spcBef>
              <a:spcAft>
                <a:spcPts val="0"/>
              </a:spcAft>
              <a:buClr>
                <a:schemeClr val="lt1"/>
              </a:buClr>
              <a:buSzPts val="1150"/>
              <a:buFont typeface="Quicksand"/>
              <a:buChar char="❏"/>
            </a:pPr>
            <a:r>
              <a:rPr b="1" lang="en" sz="1150">
                <a:solidFill>
                  <a:schemeClr val="lt1"/>
                </a:solidFill>
                <a:latin typeface="Quicksand"/>
                <a:ea typeface="Quicksand"/>
                <a:cs typeface="Quicksand"/>
                <a:sym typeface="Quicksand"/>
              </a:rPr>
              <a:t>Conclusion: The </a:t>
            </a:r>
            <a:r>
              <a:rPr b="1" lang="en" sz="1150">
                <a:solidFill>
                  <a:schemeClr val="lt1"/>
                </a:solidFill>
                <a:latin typeface="Quicksand"/>
                <a:ea typeface="Quicksand"/>
                <a:cs typeface="Quicksand"/>
                <a:sym typeface="Quicksand"/>
              </a:rPr>
              <a:t>previous_year_rating </a:t>
            </a:r>
            <a:r>
              <a:rPr b="1" lang="en" sz="1150">
                <a:solidFill>
                  <a:schemeClr val="lt1"/>
                </a:solidFill>
                <a:latin typeface="Quicksand"/>
                <a:ea typeface="Quicksand"/>
                <a:cs typeface="Quicksand"/>
                <a:sym typeface="Quicksand"/>
              </a:rPr>
              <a:t>feature is a moderately relevant indicator in determining promotion</a:t>
            </a:r>
            <a:endParaRPr b="1" sz="1150">
              <a:solidFill>
                <a:schemeClr val="lt1"/>
              </a:solidFill>
              <a:latin typeface="Quicksand"/>
              <a:ea typeface="Quicksand"/>
              <a:cs typeface="Quicksand"/>
              <a:sym typeface="Quicksand"/>
            </a:endParaRPr>
          </a:p>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pic>
        <p:nvPicPr>
          <p:cNvPr id="391" name="Google Shape;391;p49"/>
          <p:cNvPicPr preferRelativeResize="0"/>
          <p:nvPr/>
        </p:nvPicPr>
        <p:blipFill>
          <a:blip r:embed="rId3">
            <a:alphaModFix/>
          </a:blip>
          <a:stretch>
            <a:fillRect/>
          </a:stretch>
        </p:blipFill>
        <p:spPr>
          <a:xfrm>
            <a:off x="742250" y="1466525"/>
            <a:ext cx="4483500" cy="2284800"/>
          </a:xfrm>
          <a:prstGeom prst="roundRect">
            <a:avLst>
              <a:gd fmla="val 16667" name="adj"/>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0"/>
          <p:cNvSpPr txBox="1"/>
          <p:nvPr/>
        </p:nvSpPr>
        <p:spPr>
          <a:xfrm>
            <a:off x="530250" y="168000"/>
            <a:ext cx="80835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jdhani"/>
                <a:ea typeface="Rajdhani"/>
                <a:cs typeface="Rajdhani"/>
                <a:sym typeface="Rajdhani"/>
              </a:rPr>
              <a:t>Unit 2.3 </a:t>
            </a:r>
            <a:r>
              <a:rPr b="1" lang="en" sz="2000">
                <a:solidFill>
                  <a:schemeClr val="lt2"/>
                </a:solidFill>
                <a:latin typeface="Rajdhani"/>
                <a:ea typeface="Rajdhani"/>
                <a:cs typeface="Rajdhani"/>
                <a:sym typeface="Rajdhani"/>
              </a:rPr>
              <a:t>- Relevance of meeting KPI in determining promotion</a:t>
            </a:r>
            <a:endParaRPr b="1" sz="2000">
              <a:solidFill>
                <a:schemeClr val="lt2"/>
              </a:solidFill>
              <a:latin typeface="Rajdhani"/>
              <a:ea typeface="Rajdhani"/>
              <a:cs typeface="Rajdhani"/>
              <a:sym typeface="Rajdhani"/>
            </a:endParaRPr>
          </a:p>
        </p:txBody>
      </p:sp>
      <p:sp>
        <p:nvSpPr>
          <p:cNvPr id="397" name="Google Shape;397;p50"/>
          <p:cNvSpPr/>
          <p:nvPr/>
        </p:nvSpPr>
        <p:spPr>
          <a:xfrm>
            <a:off x="651000" y="886775"/>
            <a:ext cx="7842000" cy="39534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50"/>
          <p:cNvPicPr preferRelativeResize="0"/>
          <p:nvPr/>
        </p:nvPicPr>
        <p:blipFill>
          <a:blip r:embed="rId3">
            <a:alphaModFix/>
          </a:blip>
          <a:stretch>
            <a:fillRect/>
          </a:stretch>
        </p:blipFill>
        <p:spPr>
          <a:xfrm>
            <a:off x="886975" y="1144000"/>
            <a:ext cx="3897600" cy="3316800"/>
          </a:xfrm>
          <a:prstGeom prst="roundRect">
            <a:avLst>
              <a:gd fmla="val 16667" name="adj"/>
            </a:avLst>
          </a:prstGeom>
          <a:noFill/>
          <a:ln>
            <a:noFill/>
          </a:ln>
        </p:spPr>
      </p:pic>
      <p:sp>
        <p:nvSpPr>
          <p:cNvPr id="399" name="Google Shape;399;p50"/>
          <p:cNvSpPr txBox="1"/>
          <p:nvPr/>
        </p:nvSpPr>
        <p:spPr>
          <a:xfrm>
            <a:off x="4711825" y="1861675"/>
            <a:ext cx="3576300" cy="1746900"/>
          </a:xfrm>
          <a:prstGeom prst="rect">
            <a:avLst/>
          </a:prstGeom>
          <a:noFill/>
          <a:ln>
            <a:noFill/>
          </a:ln>
        </p:spPr>
        <p:txBody>
          <a:bodyPr anchorCtr="0" anchor="t" bIns="91425" lIns="91425" spcFirstLastPara="1" rIns="91425" wrap="square" tIns="91425">
            <a:spAutoFit/>
          </a:bodyPr>
          <a:lstStyle/>
          <a:p>
            <a:pPr indent="-307975" lvl="0" marL="457200" rtl="0" algn="l">
              <a:spcBef>
                <a:spcPts val="0"/>
              </a:spcBef>
              <a:spcAft>
                <a:spcPts val="0"/>
              </a:spcAft>
              <a:buClr>
                <a:schemeClr val="lt1"/>
              </a:buClr>
              <a:buSzPts val="1250"/>
              <a:buFont typeface="Quicksand"/>
              <a:buChar char="❏"/>
            </a:pPr>
            <a:r>
              <a:rPr b="1" lang="en" sz="1250">
                <a:solidFill>
                  <a:schemeClr val="lt1"/>
                </a:solidFill>
                <a:latin typeface="Quicksand"/>
                <a:ea typeface="Quicksand"/>
                <a:cs typeface="Quicksand"/>
                <a:sym typeface="Quicksand"/>
              </a:rPr>
              <a:t>For employees who have achieved a KPI &gt; 80%, there is a slight increase in likelihood of receiving a promotion.</a:t>
            </a:r>
            <a:endParaRPr b="1" sz="125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b="1" sz="1250">
              <a:solidFill>
                <a:schemeClr val="lt1"/>
              </a:solidFill>
              <a:latin typeface="Quicksand"/>
              <a:ea typeface="Quicksand"/>
              <a:cs typeface="Quicksand"/>
              <a:sym typeface="Quicksand"/>
            </a:endParaRPr>
          </a:p>
          <a:p>
            <a:pPr indent="-307975" lvl="0" marL="457200" rtl="0" algn="l">
              <a:spcBef>
                <a:spcPts val="0"/>
              </a:spcBef>
              <a:spcAft>
                <a:spcPts val="0"/>
              </a:spcAft>
              <a:buClr>
                <a:schemeClr val="lt1"/>
              </a:buClr>
              <a:buSzPts val="1250"/>
              <a:buFont typeface="Quicksand"/>
              <a:buChar char="❏"/>
            </a:pPr>
            <a:r>
              <a:rPr b="1" lang="en" sz="1250">
                <a:solidFill>
                  <a:schemeClr val="lt1"/>
                </a:solidFill>
                <a:latin typeface="Quicksand"/>
                <a:ea typeface="Quicksand"/>
                <a:cs typeface="Quicksand"/>
                <a:sym typeface="Quicksand"/>
              </a:rPr>
              <a:t>Conclusion: The KPI_Met_&gt;80% feature is a moderately relevant </a:t>
            </a:r>
            <a:r>
              <a:rPr b="1" lang="en" sz="1250">
                <a:solidFill>
                  <a:schemeClr val="lt1"/>
                </a:solidFill>
                <a:latin typeface="Quicksand"/>
                <a:ea typeface="Quicksand"/>
                <a:cs typeface="Quicksand"/>
                <a:sym typeface="Quicksand"/>
              </a:rPr>
              <a:t>indicator in</a:t>
            </a:r>
            <a:r>
              <a:rPr b="1" lang="en" sz="1250">
                <a:solidFill>
                  <a:schemeClr val="lt1"/>
                </a:solidFill>
                <a:latin typeface="Quicksand"/>
                <a:ea typeface="Quicksand"/>
                <a:cs typeface="Quicksand"/>
                <a:sym typeface="Quicksand"/>
              </a:rPr>
              <a:t> determining promotio</a:t>
            </a:r>
            <a:r>
              <a:rPr b="1" lang="en" sz="1250">
                <a:solidFill>
                  <a:schemeClr val="lt1"/>
                </a:solidFill>
                <a:latin typeface="Quicksand"/>
                <a:ea typeface="Quicksand"/>
                <a:cs typeface="Quicksand"/>
                <a:sym typeface="Quicksand"/>
              </a:rPr>
              <a:t>n</a:t>
            </a:r>
            <a:endParaRPr b="1" sz="1250">
              <a:solidFill>
                <a:schemeClr val="lt1"/>
              </a:solidFill>
              <a:latin typeface="Quicksand"/>
              <a:ea typeface="Quicksand"/>
              <a:cs typeface="Quicksand"/>
              <a:sym typeface="Quicksand"/>
            </a:endParaRPr>
          </a:p>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4"/>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Content Overview</a:t>
            </a:r>
            <a:endParaRPr sz="3700"/>
          </a:p>
        </p:txBody>
      </p:sp>
      <p:sp>
        <p:nvSpPr>
          <p:cNvPr id="132" name="Google Shape;132;p24"/>
          <p:cNvSpPr txBox="1"/>
          <p:nvPr>
            <p:ph idx="1" type="subTitle"/>
          </p:nvPr>
        </p:nvSpPr>
        <p:spPr>
          <a:xfrm>
            <a:off x="4917750" y="3290550"/>
            <a:ext cx="38946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ajdhani"/>
                <a:ea typeface="Rajdhani"/>
                <a:cs typeface="Rajdhani"/>
                <a:sym typeface="Rajdhani"/>
              </a:rPr>
              <a:t>Scope of Project for both HR Analytics &amp; AirBnB and the Chosen Machine Learning Model to be applied</a:t>
            </a:r>
            <a:r>
              <a:rPr b="1" lang="en" sz="1500">
                <a:latin typeface="Rajdhani"/>
                <a:ea typeface="Rajdhani"/>
                <a:cs typeface="Rajdhani"/>
                <a:sym typeface="Rajdhani"/>
              </a:rPr>
              <a:t> </a:t>
            </a:r>
            <a:endParaRPr b="1" sz="1500">
              <a:latin typeface="Rajdhani"/>
              <a:ea typeface="Rajdhani"/>
              <a:cs typeface="Rajdhani"/>
              <a:sym typeface="Rajdhani"/>
            </a:endParaRPr>
          </a:p>
          <a:p>
            <a:pPr indent="0" lvl="0" marL="0" rtl="0" algn="l">
              <a:spcBef>
                <a:spcPts val="1600"/>
              </a:spcBef>
              <a:spcAft>
                <a:spcPts val="0"/>
              </a:spcAft>
              <a:buNone/>
            </a:pPr>
            <a:r>
              <a:t/>
            </a:r>
            <a:endParaRPr b="1">
              <a:latin typeface="Fira Sans Condensed"/>
              <a:ea typeface="Fira Sans Condensed"/>
              <a:cs typeface="Fira Sans Condensed"/>
              <a:sym typeface="Fira Sans Condensed"/>
            </a:endParaRPr>
          </a:p>
        </p:txBody>
      </p:sp>
      <p:sp>
        <p:nvSpPr>
          <p:cNvPr id="133" name="Google Shape;133;p24"/>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34" name="Google Shape;134;p24"/>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1"/>
          <p:cNvSpPr txBox="1"/>
          <p:nvPr/>
        </p:nvSpPr>
        <p:spPr>
          <a:xfrm>
            <a:off x="685825" y="153050"/>
            <a:ext cx="76023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2"/>
                </a:solidFill>
                <a:latin typeface="Rajdhani"/>
                <a:ea typeface="Rajdhani"/>
                <a:cs typeface="Rajdhani"/>
                <a:sym typeface="Rajdhani"/>
              </a:rPr>
              <a:t>Unit 2.3 </a:t>
            </a:r>
            <a:r>
              <a:rPr b="1" lang="en" sz="2100">
                <a:solidFill>
                  <a:schemeClr val="lt2"/>
                </a:solidFill>
                <a:latin typeface="Rajdhani"/>
                <a:ea typeface="Rajdhani"/>
                <a:cs typeface="Rajdhani"/>
                <a:sym typeface="Rajdhani"/>
              </a:rPr>
              <a:t>- Relevance of Awards in determining promotion</a:t>
            </a:r>
            <a:endParaRPr b="1" sz="2100">
              <a:solidFill>
                <a:schemeClr val="lt2"/>
              </a:solidFill>
              <a:latin typeface="Rajdhani"/>
              <a:ea typeface="Rajdhani"/>
              <a:cs typeface="Rajdhani"/>
              <a:sym typeface="Rajdhani"/>
            </a:endParaRPr>
          </a:p>
        </p:txBody>
      </p:sp>
      <p:sp>
        <p:nvSpPr>
          <p:cNvPr id="405" name="Google Shape;405;p51"/>
          <p:cNvSpPr/>
          <p:nvPr/>
        </p:nvSpPr>
        <p:spPr>
          <a:xfrm>
            <a:off x="651000" y="806975"/>
            <a:ext cx="7842000" cy="39534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51"/>
          <p:cNvPicPr preferRelativeResize="0"/>
          <p:nvPr/>
        </p:nvPicPr>
        <p:blipFill>
          <a:blip r:embed="rId3">
            <a:alphaModFix/>
          </a:blip>
          <a:stretch>
            <a:fillRect/>
          </a:stretch>
        </p:blipFill>
        <p:spPr>
          <a:xfrm>
            <a:off x="836125" y="992375"/>
            <a:ext cx="4210200" cy="3582600"/>
          </a:xfrm>
          <a:prstGeom prst="roundRect">
            <a:avLst>
              <a:gd fmla="val 16667" name="adj"/>
            </a:avLst>
          </a:prstGeom>
          <a:noFill/>
          <a:ln>
            <a:noFill/>
          </a:ln>
        </p:spPr>
      </p:pic>
      <p:sp>
        <p:nvSpPr>
          <p:cNvPr id="407" name="Google Shape;407;p51"/>
          <p:cNvSpPr txBox="1"/>
          <p:nvPr/>
        </p:nvSpPr>
        <p:spPr>
          <a:xfrm>
            <a:off x="4916700" y="1875575"/>
            <a:ext cx="3576300" cy="1816200"/>
          </a:xfrm>
          <a:prstGeom prst="rect">
            <a:avLst/>
          </a:prstGeom>
          <a:noFill/>
          <a:ln>
            <a:noFill/>
          </a:ln>
        </p:spPr>
        <p:txBody>
          <a:bodyPr anchorCtr="0" anchor="t" bIns="91425" lIns="91425" spcFirstLastPara="1" rIns="91425" wrap="square" tIns="91425">
            <a:spAutoFit/>
          </a:bodyPr>
          <a:lstStyle/>
          <a:p>
            <a:pPr indent="-301625" lvl="0" marL="457200" rtl="0" algn="l">
              <a:spcBef>
                <a:spcPts val="0"/>
              </a:spcBef>
              <a:spcAft>
                <a:spcPts val="0"/>
              </a:spcAft>
              <a:buClr>
                <a:schemeClr val="lt1"/>
              </a:buClr>
              <a:buSzPts val="1150"/>
              <a:buFont typeface="Quicksand"/>
              <a:buChar char="❏"/>
            </a:pPr>
            <a:r>
              <a:rPr b="1" lang="en" sz="1150">
                <a:solidFill>
                  <a:schemeClr val="lt1"/>
                </a:solidFill>
                <a:latin typeface="Quicksand"/>
                <a:ea typeface="Quicksand"/>
                <a:cs typeface="Quicksand"/>
                <a:sym typeface="Quicksand"/>
              </a:rPr>
              <a:t>For employees who had previously won an award, there is a large increase in likelihood of receiving a promotion.</a:t>
            </a:r>
            <a:endParaRPr b="1" sz="115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b="1" sz="1150">
              <a:solidFill>
                <a:schemeClr val="lt1"/>
              </a:solidFill>
              <a:latin typeface="Quicksand"/>
              <a:ea typeface="Quicksand"/>
              <a:cs typeface="Quicksand"/>
              <a:sym typeface="Quicksand"/>
            </a:endParaRPr>
          </a:p>
          <a:p>
            <a:pPr indent="-301625" lvl="0" marL="457200" rtl="0" algn="l">
              <a:spcBef>
                <a:spcPts val="0"/>
              </a:spcBef>
              <a:spcAft>
                <a:spcPts val="0"/>
              </a:spcAft>
              <a:buClr>
                <a:schemeClr val="lt1"/>
              </a:buClr>
              <a:buSzPts val="1150"/>
              <a:buFont typeface="Quicksand"/>
              <a:buChar char="❏"/>
            </a:pPr>
            <a:r>
              <a:rPr b="1" lang="en" sz="1150">
                <a:solidFill>
                  <a:schemeClr val="lt1"/>
                </a:solidFill>
                <a:latin typeface="Quicksand"/>
                <a:ea typeface="Quicksand"/>
                <a:cs typeface="Quicksand"/>
                <a:sym typeface="Quicksand"/>
              </a:rPr>
              <a:t>Conclusion: The </a:t>
            </a:r>
            <a:r>
              <a:rPr b="1" lang="en" sz="1150">
                <a:solidFill>
                  <a:schemeClr val="lt1"/>
                </a:solidFill>
                <a:latin typeface="Quicksand"/>
                <a:ea typeface="Quicksand"/>
                <a:cs typeface="Quicksand"/>
                <a:sym typeface="Quicksand"/>
              </a:rPr>
              <a:t>awards_won? </a:t>
            </a:r>
            <a:r>
              <a:rPr b="1" lang="en" sz="1150">
                <a:solidFill>
                  <a:schemeClr val="lt1"/>
                </a:solidFill>
                <a:latin typeface="Quicksand"/>
                <a:ea typeface="Quicksand"/>
                <a:cs typeface="Quicksand"/>
                <a:sym typeface="Quicksand"/>
              </a:rPr>
              <a:t>feature is a relevant indicator in determining promotion (i.e. close to 50% had received a promotion from winning an award)</a:t>
            </a:r>
            <a:endParaRPr b="1" sz="1150">
              <a:solidFill>
                <a:schemeClr val="lt1"/>
              </a:solidFill>
              <a:latin typeface="Quicksand"/>
              <a:ea typeface="Quicksand"/>
              <a:cs typeface="Quicksand"/>
              <a:sym typeface="Quicksand"/>
            </a:endParaRPr>
          </a:p>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2"/>
          <p:cNvSpPr txBox="1"/>
          <p:nvPr/>
        </p:nvSpPr>
        <p:spPr>
          <a:xfrm>
            <a:off x="685825" y="153050"/>
            <a:ext cx="76023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ajdhani"/>
                <a:ea typeface="Rajdhani"/>
                <a:cs typeface="Rajdhani"/>
                <a:sym typeface="Rajdhani"/>
              </a:rPr>
              <a:t>Unit 2.3 </a:t>
            </a:r>
            <a:r>
              <a:rPr b="1" lang="en" sz="1900">
                <a:solidFill>
                  <a:schemeClr val="lt2"/>
                </a:solidFill>
                <a:latin typeface="Rajdhani"/>
                <a:ea typeface="Rajdhani"/>
                <a:cs typeface="Rajdhani"/>
                <a:sym typeface="Rajdhani"/>
              </a:rPr>
              <a:t>- Relevance of Average Training Score in determining promotion</a:t>
            </a:r>
            <a:endParaRPr b="1" sz="1900">
              <a:solidFill>
                <a:schemeClr val="lt2"/>
              </a:solidFill>
              <a:latin typeface="Rajdhani"/>
              <a:ea typeface="Rajdhani"/>
              <a:cs typeface="Rajdhani"/>
              <a:sym typeface="Rajdhani"/>
            </a:endParaRPr>
          </a:p>
        </p:txBody>
      </p:sp>
      <p:sp>
        <p:nvSpPr>
          <p:cNvPr id="413" name="Google Shape;413;p52"/>
          <p:cNvSpPr/>
          <p:nvPr/>
        </p:nvSpPr>
        <p:spPr>
          <a:xfrm>
            <a:off x="685825" y="758075"/>
            <a:ext cx="7842000" cy="39534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52"/>
          <p:cNvPicPr preferRelativeResize="0"/>
          <p:nvPr/>
        </p:nvPicPr>
        <p:blipFill>
          <a:blip r:embed="rId3">
            <a:alphaModFix/>
          </a:blip>
          <a:stretch>
            <a:fillRect/>
          </a:stretch>
        </p:blipFill>
        <p:spPr>
          <a:xfrm>
            <a:off x="1729650" y="857350"/>
            <a:ext cx="5387400" cy="2645100"/>
          </a:xfrm>
          <a:prstGeom prst="rect">
            <a:avLst/>
          </a:prstGeom>
          <a:noFill/>
          <a:ln>
            <a:noFill/>
          </a:ln>
        </p:spPr>
      </p:pic>
      <p:sp>
        <p:nvSpPr>
          <p:cNvPr id="415" name="Google Shape;415;p52"/>
          <p:cNvSpPr txBox="1"/>
          <p:nvPr/>
        </p:nvSpPr>
        <p:spPr>
          <a:xfrm>
            <a:off x="1016750" y="3539850"/>
            <a:ext cx="7184400" cy="1285200"/>
          </a:xfrm>
          <a:prstGeom prst="rect">
            <a:avLst/>
          </a:prstGeom>
          <a:noFill/>
          <a:ln>
            <a:noFill/>
          </a:ln>
        </p:spPr>
        <p:txBody>
          <a:bodyPr anchorCtr="0" anchor="t" bIns="91425" lIns="91425" spcFirstLastPara="1" rIns="91425" wrap="square" tIns="91425">
            <a:spAutoFit/>
          </a:bodyPr>
          <a:lstStyle/>
          <a:p>
            <a:pPr indent="-301625" lvl="0" marL="457200" rtl="0" algn="l">
              <a:spcBef>
                <a:spcPts val="0"/>
              </a:spcBef>
              <a:spcAft>
                <a:spcPts val="0"/>
              </a:spcAft>
              <a:buClr>
                <a:schemeClr val="lt1"/>
              </a:buClr>
              <a:buSzPts val="1150"/>
              <a:buFont typeface="Quicksand"/>
              <a:buChar char="❏"/>
            </a:pPr>
            <a:r>
              <a:rPr b="1" lang="en" sz="1150">
                <a:solidFill>
                  <a:schemeClr val="lt1"/>
                </a:solidFill>
                <a:latin typeface="Quicksand"/>
                <a:ea typeface="Quicksand"/>
                <a:cs typeface="Quicksand"/>
                <a:sym typeface="Quicksand"/>
              </a:rPr>
              <a:t>For employees who have a high average training score, there is an increased likelihood of receiving a promotion. </a:t>
            </a:r>
            <a:endParaRPr b="1" sz="115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b="1" sz="1150">
              <a:solidFill>
                <a:schemeClr val="lt1"/>
              </a:solidFill>
              <a:latin typeface="Quicksand"/>
              <a:ea typeface="Quicksand"/>
              <a:cs typeface="Quicksand"/>
              <a:sym typeface="Quicksand"/>
            </a:endParaRPr>
          </a:p>
          <a:p>
            <a:pPr indent="-301625" lvl="0" marL="457200" rtl="0" algn="l">
              <a:spcBef>
                <a:spcPts val="0"/>
              </a:spcBef>
              <a:spcAft>
                <a:spcPts val="0"/>
              </a:spcAft>
              <a:buClr>
                <a:schemeClr val="lt1"/>
              </a:buClr>
              <a:buSzPts val="1150"/>
              <a:buFont typeface="Quicksand"/>
              <a:buChar char="❏"/>
            </a:pPr>
            <a:r>
              <a:rPr b="1" lang="en" sz="1150">
                <a:solidFill>
                  <a:schemeClr val="lt1"/>
                </a:solidFill>
                <a:latin typeface="Quicksand"/>
                <a:ea typeface="Quicksand"/>
                <a:cs typeface="Quicksand"/>
                <a:sym typeface="Quicksand"/>
              </a:rPr>
              <a:t>Conclusion: The ‘</a:t>
            </a:r>
            <a:r>
              <a:rPr b="1" lang="en" sz="1150">
                <a:solidFill>
                  <a:schemeClr val="lt1"/>
                </a:solidFill>
                <a:latin typeface="Quicksand"/>
                <a:ea typeface="Quicksand"/>
                <a:cs typeface="Quicksand"/>
                <a:sym typeface="Quicksand"/>
              </a:rPr>
              <a:t>avg_training_score’</a:t>
            </a:r>
            <a:r>
              <a:rPr b="1" lang="en" sz="1150">
                <a:solidFill>
                  <a:schemeClr val="lt1"/>
                </a:solidFill>
                <a:latin typeface="Quicksand"/>
                <a:ea typeface="Quicksand"/>
                <a:cs typeface="Quicksand"/>
                <a:sym typeface="Quicksand"/>
              </a:rPr>
              <a:t> feature is a relevant and strong indicator in determining promotion (97-99 score - All promoted, 39-40 - 100% None Promoted)</a:t>
            </a:r>
            <a:endParaRPr b="1" sz="1150">
              <a:solidFill>
                <a:schemeClr val="lt1"/>
              </a:solidFill>
              <a:latin typeface="Quicksand"/>
              <a:ea typeface="Quicksand"/>
              <a:cs typeface="Quicksand"/>
              <a:sym typeface="Quicksand"/>
            </a:endParaRPr>
          </a:p>
          <a:p>
            <a:pPr indent="0" lvl="0" marL="0" rtl="0" algn="l">
              <a:spcBef>
                <a:spcPts val="0"/>
              </a:spcBef>
              <a:spcAft>
                <a:spcPts val="0"/>
              </a:spcAft>
              <a:buNone/>
            </a:pPr>
            <a:r>
              <a:t/>
            </a:r>
            <a:endParaRPr b="1">
              <a:solidFill>
                <a:schemeClr val="lt1"/>
              </a:solidFill>
              <a:latin typeface="Quicksand"/>
              <a:ea typeface="Quicksand"/>
              <a:cs typeface="Quicksand"/>
              <a:sym typeface="Quicksa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3"/>
          <p:cNvPicPr preferRelativeResize="0"/>
          <p:nvPr/>
        </p:nvPicPr>
        <p:blipFill>
          <a:blip r:embed="rId3">
            <a:alphaModFix/>
          </a:blip>
          <a:stretch>
            <a:fillRect/>
          </a:stretch>
        </p:blipFill>
        <p:spPr>
          <a:xfrm>
            <a:off x="412025" y="888775"/>
            <a:ext cx="4168200" cy="3977100"/>
          </a:xfrm>
          <a:prstGeom prst="round2DiagRect">
            <a:avLst>
              <a:gd fmla="val 16667" name="adj1"/>
              <a:gd fmla="val 0" name="adj2"/>
            </a:avLst>
          </a:prstGeom>
          <a:noFill/>
          <a:ln>
            <a:noFill/>
          </a:ln>
        </p:spPr>
      </p:pic>
      <p:sp>
        <p:nvSpPr>
          <p:cNvPr id="421" name="Google Shape;421;p53"/>
          <p:cNvSpPr txBox="1"/>
          <p:nvPr/>
        </p:nvSpPr>
        <p:spPr>
          <a:xfrm>
            <a:off x="685825" y="153050"/>
            <a:ext cx="76023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jdhani"/>
                <a:ea typeface="Rajdhani"/>
                <a:cs typeface="Rajdhani"/>
                <a:sym typeface="Rajdhani"/>
              </a:rPr>
              <a:t>Unit 2.3 </a:t>
            </a:r>
            <a:r>
              <a:rPr b="1" lang="en" sz="2100">
                <a:solidFill>
                  <a:schemeClr val="lt2"/>
                </a:solidFill>
                <a:latin typeface="Rajdhani"/>
                <a:ea typeface="Rajdhani"/>
                <a:cs typeface="Rajdhani"/>
                <a:sym typeface="Rajdhani"/>
              </a:rPr>
              <a:t>- Pearson Correlation Heatmap &amp; Scatter Matrix</a:t>
            </a:r>
            <a:endParaRPr b="1" sz="2100">
              <a:solidFill>
                <a:schemeClr val="lt2"/>
              </a:solidFill>
              <a:latin typeface="Rajdhani"/>
              <a:ea typeface="Rajdhani"/>
              <a:cs typeface="Rajdhani"/>
              <a:sym typeface="Rajdhani"/>
            </a:endParaRPr>
          </a:p>
        </p:txBody>
      </p:sp>
      <p:sp>
        <p:nvSpPr>
          <p:cNvPr id="422" name="Google Shape;422;p53"/>
          <p:cNvSpPr txBox="1"/>
          <p:nvPr/>
        </p:nvSpPr>
        <p:spPr>
          <a:xfrm>
            <a:off x="4580225" y="960975"/>
            <a:ext cx="45240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Features with positive correlation with Target Variable ‘is_promoted’:</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Previous_year_rating (0.23)</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KPIs_met&gt;80% (0.38)</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Awards_won? (0.21)</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Avg_training_score (0.29)</a:t>
            </a:r>
            <a:endParaRPr b="1">
              <a:solidFill>
                <a:schemeClr val="accent4"/>
              </a:solidFill>
              <a:latin typeface="Rajdhani"/>
              <a:ea typeface="Rajdhani"/>
              <a:cs typeface="Rajdhani"/>
              <a:sym typeface="Rajdhani"/>
            </a:endParaRPr>
          </a:p>
          <a:p>
            <a:pPr indent="0" lvl="0" marL="0" rtl="0" algn="l">
              <a:spcBef>
                <a:spcPts val="0"/>
              </a:spcBef>
              <a:spcAft>
                <a:spcPts val="0"/>
              </a:spcAft>
              <a:buNone/>
            </a:pPr>
            <a:r>
              <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Age and length_of_service are highly correlated</a:t>
            </a:r>
            <a:endParaRPr b="1">
              <a:solidFill>
                <a:schemeClr val="accent4"/>
              </a:solidFill>
              <a:latin typeface="Rajdhani"/>
              <a:ea typeface="Rajdhani"/>
              <a:cs typeface="Rajdhani"/>
              <a:sym typeface="Rajdhani"/>
            </a:endParaRPr>
          </a:p>
          <a:p>
            <a:pPr indent="0" lvl="0" marL="457200" rtl="0" algn="l">
              <a:spcBef>
                <a:spcPts val="0"/>
              </a:spcBef>
              <a:spcAft>
                <a:spcPts val="0"/>
              </a:spcAft>
              <a:buNone/>
            </a:pPr>
            <a:r>
              <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Age and education are highly correlated</a:t>
            </a:r>
            <a:endParaRPr b="1">
              <a:solidFill>
                <a:schemeClr val="accent4"/>
              </a:solidFill>
              <a:latin typeface="Rajdhani"/>
              <a:ea typeface="Rajdhani"/>
              <a:cs typeface="Rajdhani"/>
              <a:sym typeface="Rajdhani"/>
            </a:endParaRPr>
          </a:p>
          <a:p>
            <a:pPr indent="0" lvl="0" marL="0" rtl="0" algn="l">
              <a:spcBef>
                <a:spcPts val="0"/>
              </a:spcBef>
              <a:spcAft>
                <a:spcPts val="0"/>
              </a:spcAft>
              <a:buNone/>
            </a:pPr>
            <a:r>
              <a:t/>
            </a:r>
            <a:endParaRPr b="1">
              <a:solidFill>
                <a:schemeClr val="accent4"/>
              </a:solidFill>
              <a:latin typeface="Rajdhani"/>
              <a:ea typeface="Rajdhani"/>
              <a:cs typeface="Rajdhani"/>
              <a:sym typeface="Rajdhani"/>
            </a:endParaRPr>
          </a:p>
          <a:p>
            <a:pPr indent="0" lvl="0" marL="0" rtl="0" algn="l">
              <a:spcBef>
                <a:spcPts val="0"/>
              </a:spcBef>
              <a:spcAft>
                <a:spcPts val="0"/>
              </a:spcAft>
              <a:buNone/>
            </a:pPr>
            <a:r>
              <a:t/>
            </a:r>
            <a:endParaRPr b="1">
              <a:solidFill>
                <a:schemeClr val="accent4"/>
              </a:solidFill>
              <a:latin typeface="Rajdhani"/>
              <a:ea typeface="Rajdhani"/>
              <a:cs typeface="Rajdhani"/>
              <a:sym typeface="Rajdhani"/>
            </a:endParaRPr>
          </a:p>
        </p:txBody>
      </p:sp>
      <p:sp>
        <p:nvSpPr>
          <p:cNvPr id="423" name="Google Shape;423;p53"/>
          <p:cNvSpPr txBox="1"/>
          <p:nvPr/>
        </p:nvSpPr>
        <p:spPr>
          <a:xfrm>
            <a:off x="6726125" y="2153100"/>
            <a:ext cx="52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nvSpPr>
        <p:spPr>
          <a:xfrm>
            <a:off x="685825" y="153050"/>
            <a:ext cx="76023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jdhani"/>
                <a:ea typeface="Rajdhani"/>
                <a:cs typeface="Rajdhani"/>
                <a:sym typeface="Rajdhani"/>
              </a:rPr>
              <a:t>Unit 2.3 </a:t>
            </a:r>
            <a:r>
              <a:rPr b="1" lang="en" sz="2100">
                <a:solidFill>
                  <a:schemeClr val="lt2"/>
                </a:solidFill>
                <a:latin typeface="Rajdhani"/>
                <a:ea typeface="Rajdhani"/>
                <a:cs typeface="Rajdhani"/>
                <a:sym typeface="Rajdhani"/>
              </a:rPr>
              <a:t>- Pearson Correlation Heatmap &amp; Scatter Matrix</a:t>
            </a:r>
            <a:endParaRPr b="1" sz="2100">
              <a:solidFill>
                <a:schemeClr val="lt2"/>
              </a:solidFill>
              <a:latin typeface="Rajdhani"/>
              <a:ea typeface="Rajdhani"/>
              <a:cs typeface="Rajdhani"/>
              <a:sym typeface="Rajdhani"/>
            </a:endParaRPr>
          </a:p>
        </p:txBody>
      </p:sp>
      <p:sp>
        <p:nvSpPr>
          <p:cNvPr id="429" name="Google Shape;429;p54"/>
          <p:cNvSpPr txBox="1"/>
          <p:nvPr/>
        </p:nvSpPr>
        <p:spPr>
          <a:xfrm>
            <a:off x="4603075" y="819950"/>
            <a:ext cx="452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No interesting observations can be made from</a:t>
            </a:r>
            <a:endParaRPr b="1">
              <a:solidFill>
                <a:schemeClr val="accent4"/>
              </a:solidFill>
              <a:latin typeface="Rajdhani"/>
              <a:ea typeface="Rajdhani"/>
              <a:cs typeface="Rajdhani"/>
              <a:sym typeface="Rajdhani"/>
            </a:endParaRPr>
          </a:p>
          <a:p>
            <a:pPr indent="0" lvl="0" marL="457200" rtl="0" algn="l">
              <a:spcBef>
                <a:spcPts val="0"/>
              </a:spcBef>
              <a:spcAft>
                <a:spcPts val="0"/>
              </a:spcAft>
              <a:buNone/>
            </a:pPr>
            <a:r>
              <a:rPr b="1" lang="en">
                <a:solidFill>
                  <a:schemeClr val="accent4"/>
                </a:solidFill>
                <a:latin typeface="Rajdhani"/>
                <a:ea typeface="Rajdhani"/>
                <a:cs typeface="Rajdhani"/>
                <a:sym typeface="Rajdhani"/>
              </a:rPr>
              <a:t>The scatter matrix</a:t>
            </a:r>
            <a:endParaRPr b="1">
              <a:solidFill>
                <a:schemeClr val="accent4"/>
              </a:solidFill>
              <a:latin typeface="Rajdhani"/>
              <a:ea typeface="Rajdhani"/>
              <a:cs typeface="Rajdhani"/>
              <a:sym typeface="Rajdhani"/>
            </a:endParaRPr>
          </a:p>
        </p:txBody>
      </p:sp>
      <p:pic>
        <p:nvPicPr>
          <p:cNvPr id="430" name="Google Shape;430;p54"/>
          <p:cNvPicPr preferRelativeResize="0"/>
          <p:nvPr/>
        </p:nvPicPr>
        <p:blipFill>
          <a:blip r:embed="rId3">
            <a:alphaModFix/>
          </a:blip>
          <a:stretch>
            <a:fillRect/>
          </a:stretch>
        </p:blipFill>
        <p:spPr>
          <a:xfrm>
            <a:off x="516075" y="877100"/>
            <a:ext cx="4018749" cy="40187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nvSpPr>
        <p:spPr>
          <a:xfrm>
            <a:off x="478800" y="328675"/>
            <a:ext cx="81864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2.3</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2F2F2"/>
                </a:solidFill>
                <a:latin typeface="Rajdhani"/>
                <a:ea typeface="Rajdhani"/>
                <a:cs typeface="Rajdhani"/>
                <a:sym typeface="Rajdhani"/>
              </a:rPr>
              <a:t>Redundant Features</a:t>
            </a:r>
            <a:r>
              <a:rPr b="1" lang="en" sz="2300">
                <a:solidFill>
                  <a:srgbClr val="F2F2F2"/>
                </a:solidFill>
                <a:latin typeface="Rajdhani"/>
                <a:ea typeface="Rajdhani"/>
                <a:cs typeface="Rajdhani"/>
                <a:sym typeface="Rajdhani"/>
              </a:rPr>
              <a:t> in building Neural Network model</a:t>
            </a:r>
            <a:endParaRPr b="1" sz="2300">
              <a:solidFill>
                <a:srgbClr val="F2F2F2"/>
              </a:solidFill>
              <a:latin typeface="Rajdhani"/>
              <a:ea typeface="Rajdhani"/>
              <a:cs typeface="Rajdhani"/>
              <a:sym typeface="Rajdhani"/>
            </a:endParaRPr>
          </a:p>
        </p:txBody>
      </p:sp>
      <p:pic>
        <p:nvPicPr>
          <p:cNvPr id="436" name="Google Shape;436;p55"/>
          <p:cNvPicPr preferRelativeResize="0"/>
          <p:nvPr/>
        </p:nvPicPr>
        <p:blipFill>
          <a:blip r:embed="rId3">
            <a:alphaModFix/>
          </a:blip>
          <a:stretch>
            <a:fillRect/>
          </a:stretch>
        </p:blipFill>
        <p:spPr>
          <a:xfrm>
            <a:off x="644125" y="2064151"/>
            <a:ext cx="4572376" cy="2023175"/>
          </a:xfrm>
          <a:prstGeom prst="rect">
            <a:avLst/>
          </a:prstGeom>
          <a:noFill/>
          <a:ln cap="flat" cmpd="sng" w="38100">
            <a:solidFill>
              <a:schemeClr val="lt1"/>
            </a:solidFill>
            <a:prstDash val="solid"/>
            <a:round/>
            <a:headEnd len="sm" w="sm" type="none"/>
            <a:tailEnd len="sm" w="sm" type="none"/>
          </a:ln>
        </p:spPr>
      </p:pic>
      <p:sp>
        <p:nvSpPr>
          <p:cNvPr id="437" name="Google Shape;437;p55"/>
          <p:cNvSpPr txBox="1"/>
          <p:nvPr/>
        </p:nvSpPr>
        <p:spPr>
          <a:xfrm>
            <a:off x="478800" y="1130188"/>
            <a:ext cx="7507500" cy="70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700">
                <a:solidFill>
                  <a:schemeClr val="lt2"/>
                </a:solidFill>
                <a:latin typeface="Quicksand"/>
                <a:ea typeface="Quicksand"/>
                <a:cs typeface="Quicksand"/>
                <a:sym typeface="Quicksand"/>
              </a:rPr>
              <a:t>‘Employee_id’ column dropped - The column is independent and </a:t>
            </a:r>
            <a:r>
              <a:rPr b="1" lang="en" sz="1700">
                <a:solidFill>
                  <a:schemeClr val="lt2"/>
                </a:solidFill>
                <a:latin typeface="Quicksand"/>
                <a:ea typeface="Quicksand"/>
                <a:cs typeface="Quicksand"/>
                <a:sym typeface="Quicksand"/>
              </a:rPr>
              <a:t>identically</a:t>
            </a:r>
            <a:r>
              <a:rPr b="1" lang="en" sz="1700">
                <a:solidFill>
                  <a:schemeClr val="lt2"/>
                </a:solidFill>
                <a:latin typeface="Quicksand"/>
                <a:ea typeface="Quicksand"/>
                <a:cs typeface="Quicksand"/>
                <a:sym typeface="Quicksand"/>
              </a:rPr>
              <a:t> distributed. Hence, they do not affect the target variable.</a:t>
            </a:r>
            <a:endParaRPr b="1" sz="1700">
              <a:solidFill>
                <a:schemeClr val="lt2"/>
              </a:solidFill>
              <a:latin typeface="Quicksand"/>
              <a:ea typeface="Quicksand"/>
              <a:cs typeface="Quicksand"/>
              <a:sym typeface="Quicksa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56"/>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600"/>
              <a:t>AIRBNB</a:t>
            </a:r>
            <a:endParaRPr sz="6600"/>
          </a:p>
          <a:p>
            <a:pPr indent="0" lvl="0" marL="0" rtl="0" algn="ctr">
              <a:spcBef>
                <a:spcPts val="0"/>
              </a:spcBef>
              <a:spcAft>
                <a:spcPts val="0"/>
              </a:spcAft>
              <a:buNone/>
            </a:pPr>
            <a:r>
              <a:rPr lang="en" sz="3000">
                <a:solidFill>
                  <a:schemeClr val="lt1"/>
                </a:solidFill>
              </a:rPr>
              <a:t>Regression problem</a:t>
            </a:r>
            <a:endParaRPr sz="3900"/>
          </a:p>
        </p:txBody>
      </p:sp>
      <p:sp>
        <p:nvSpPr>
          <p:cNvPr id="443" name="Google Shape;443;p56"/>
          <p:cNvSpPr txBox="1"/>
          <p:nvPr>
            <p:ph idx="1" type="subTitle"/>
          </p:nvPr>
        </p:nvSpPr>
        <p:spPr>
          <a:xfrm>
            <a:off x="4917750" y="3290550"/>
            <a:ext cx="4002300" cy="11793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Quicksand"/>
              <a:buChar char="❏"/>
            </a:pPr>
            <a:r>
              <a:rPr b="1" lang="en" sz="1000">
                <a:latin typeface="Quicksand"/>
                <a:ea typeface="Quicksand"/>
                <a:cs typeface="Quicksand"/>
                <a:sym typeface="Quicksand"/>
              </a:rPr>
              <a:t>Exploratory Data Analysis</a:t>
            </a:r>
            <a:endParaRPr b="1" sz="1000">
              <a:latin typeface="Quicksand"/>
              <a:ea typeface="Quicksand"/>
              <a:cs typeface="Quicksand"/>
              <a:sym typeface="Quicksand"/>
            </a:endParaRPr>
          </a:p>
          <a:p>
            <a:pPr indent="-292100" lvl="0" marL="457200" rtl="0" algn="l">
              <a:lnSpc>
                <a:spcPct val="115000"/>
              </a:lnSpc>
              <a:spcBef>
                <a:spcPts val="0"/>
              </a:spcBef>
              <a:spcAft>
                <a:spcPts val="0"/>
              </a:spcAft>
              <a:buSzPts val="1000"/>
              <a:buFont typeface="Quicksand"/>
              <a:buChar char="❏"/>
            </a:pPr>
            <a:r>
              <a:rPr b="1" lang="en" sz="1000">
                <a:latin typeface="Quicksand"/>
                <a:ea typeface="Quicksand"/>
                <a:cs typeface="Quicksand"/>
                <a:sym typeface="Quicksand"/>
              </a:rPr>
              <a:t>Data Cleansing and Transformation </a:t>
            </a:r>
            <a:endParaRPr b="1" sz="1000">
              <a:latin typeface="Quicksand"/>
              <a:ea typeface="Quicksand"/>
              <a:cs typeface="Quicksand"/>
              <a:sym typeface="Quicksand"/>
            </a:endParaRPr>
          </a:p>
          <a:p>
            <a:pPr indent="-292100" lvl="0" marL="457200" rtl="0" algn="l">
              <a:lnSpc>
                <a:spcPct val="115000"/>
              </a:lnSpc>
              <a:spcBef>
                <a:spcPts val="0"/>
              </a:spcBef>
              <a:spcAft>
                <a:spcPts val="0"/>
              </a:spcAft>
              <a:buSzPts val="1000"/>
              <a:buFont typeface="Quicksand"/>
              <a:buChar char="❏"/>
            </a:pPr>
            <a:r>
              <a:rPr b="1" lang="en" sz="1000">
                <a:latin typeface="Quicksand"/>
                <a:ea typeface="Quicksand"/>
                <a:cs typeface="Quicksand"/>
                <a:sym typeface="Quicksand"/>
              </a:rPr>
              <a:t>Correlation Analysis</a:t>
            </a:r>
            <a:endParaRPr b="1" sz="1000">
              <a:latin typeface="Quicksand"/>
              <a:ea typeface="Quicksand"/>
              <a:cs typeface="Quicksand"/>
              <a:sym typeface="Quicksand"/>
            </a:endParaRPr>
          </a:p>
          <a:p>
            <a:pPr indent="0" lvl="0" marL="0" rtl="0" algn="l">
              <a:spcBef>
                <a:spcPts val="0"/>
              </a:spcBef>
              <a:spcAft>
                <a:spcPts val="0"/>
              </a:spcAft>
              <a:buNone/>
            </a:pPr>
            <a:r>
              <a:t/>
            </a:r>
            <a:endParaRPr b="1">
              <a:latin typeface="Rajdhani"/>
              <a:ea typeface="Rajdhani"/>
              <a:cs typeface="Rajdhani"/>
              <a:sym typeface="Rajdhani"/>
            </a:endParaRPr>
          </a:p>
          <a:p>
            <a:pPr indent="0" lvl="0" marL="0" rtl="0" algn="l">
              <a:spcBef>
                <a:spcPts val="1600"/>
              </a:spcBef>
              <a:spcAft>
                <a:spcPts val="0"/>
              </a:spcAft>
              <a:buNone/>
            </a:pPr>
            <a:r>
              <a:t/>
            </a:r>
            <a:endParaRPr b="1">
              <a:latin typeface="Fira Sans Condensed"/>
              <a:ea typeface="Fira Sans Condensed"/>
              <a:cs typeface="Fira Sans Condensed"/>
              <a:sym typeface="Fira Sans Condensed"/>
            </a:endParaRPr>
          </a:p>
        </p:txBody>
      </p:sp>
      <p:sp>
        <p:nvSpPr>
          <p:cNvPr id="444" name="Google Shape;444;p56"/>
          <p:cNvSpPr txBox="1"/>
          <p:nvPr>
            <p:ph idx="2" type="title"/>
          </p:nvPr>
        </p:nvSpPr>
        <p:spPr>
          <a:xfrm>
            <a:off x="4849176" y="1001125"/>
            <a:ext cx="24384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445" name="Google Shape;445;p56"/>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7"/>
          <p:cNvSpPr txBox="1"/>
          <p:nvPr/>
        </p:nvSpPr>
        <p:spPr>
          <a:xfrm>
            <a:off x="551700" y="173225"/>
            <a:ext cx="80406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Unit 3.1 - Distribution of Numerical Features in AIRBNB Dataset</a:t>
            </a:r>
            <a:endParaRPr b="1" sz="2400">
              <a:solidFill>
                <a:schemeClr val="lt2"/>
              </a:solidFill>
              <a:latin typeface="Rajdhani"/>
              <a:ea typeface="Rajdhani"/>
              <a:cs typeface="Rajdhani"/>
              <a:sym typeface="Rajdhani"/>
            </a:endParaRPr>
          </a:p>
        </p:txBody>
      </p:sp>
      <p:sp>
        <p:nvSpPr>
          <p:cNvPr id="451" name="Google Shape;451;p57"/>
          <p:cNvSpPr/>
          <p:nvPr/>
        </p:nvSpPr>
        <p:spPr>
          <a:xfrm>
            <a:off x="651000" y="802850"/>
            <a:ext cx="7842000" cy="41916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57"/>
          <p:cNvPicPr preferRelativeResize="0"/>
          <p:nvPr/>
        </p:nvPicPr>
        <p:blipFill>
          <a:blip r:embed="rId3">
            <a:alphaModFix/>
          </a:blip>
          <a:stretch>
            <a:fillRect/>
          </a:stretch>
        </p:blipFill>
        <p:spPr>
          <a:xfrm>
            <a:off x="651000" y="1435100"/>
            <a:ext cx="4144500" cy="2819400"/>
          </a:xfrm>
          <a:prstGeom prst="roundRect">
            <a:avLst>
              <a:gd fmla="val 16667" name="adj"/>
            </a:avLst>
          </a:prstGeom>
          <a:noFill/>
          <a:ln>
            <a:noFill/>
          </a:ln>
        </p:spPr>
      </p:pic>
      <p:sp>
        <p:nvSpPr>
          <p:cNvPr id="453" name="Google Shape;453;p57"/>
          <p:cNvSpPr txBox="1"/>
          <p:nvPr/>
        </p:nvSpPr>
        <p:spPr>
          <a:xfrm>
            <a:off x="4677600" y="1827000"/>
            <a:ext cx="3914700" cy="16008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200">
                <a:latin typeface="Rajdhani"/>
                <a:ea typeface="Rajdhani"/>
                <a:cs typeface="Rajdhani"/>
                <a:sym typeface="Rajdhani"/>
              </a:rPr>
              <a:t>Main conclusions that can be drawn </a:t>
            </a:r>
            <a:endParaRPr b="1" sz="1000">
              <a:latin typeface="Rajdhani"/>
              <a:ea typeface="Rajdhani"/>
              <a:cs typeface="Rajdhani"/>
              <a:sym typeface="Rajdhani"/>
            </a:endParaRPr>
          </a:p>
          <a:p>
            <a:pPr indent="-292100" lvl="0" marL="457200" rtl="0" algn="l">
              <a:spcBef>
                <a:spcPts val="0"/>
              </a:spcBef>
              <a:spcAft>
                <a:spcPts val="0"/>
              </a:spcAft>
              <a:buSzPts val="1000"/>
              <a:buFont typeface="Rajdhani"/>
              <a:buChar char="❏"/>
            </a:pPr>
            <a:r>
              <a:rPr b="1" lang="en" sz="1000">
                <a:latin typeface="Rajdhani"/>
                <a:ea typeface="Rajdhani"/>
                <a:cs typeface="Rajdhani"/>
                <a:sym typeface="Rajdhani"/>
              </a:rPr>
              <a:t>Minimum_nights, number_of_reviews, reviews_per_month, calculated host listings are all positively skewed and have a large range as compared to other features.</a:t>
            </a:r>
            <a:endParaRPr b="1" sz="1000">
              <a:latin typeface="Rajdhani"/>
              <a:ea typeface="Rajdhani"/>
              <a:cs typeface="Rajdhani"/>
              <a:sym typeface="Rajdhani"/>
            </a:endParaRPr>
          </a:p>
          <a:p>
            <a:pPr indent="-292100" lvl="0" marL="457200" rtl="0" algn="l">
              <a:spcBef>
                <a:spcPts val="0"/>
              </a:spcBef>
              <a:spcAft>
                <a:spcPts val="0"/>
              </a:spcAft>
              <a:buSzPts val="1000"/>
              <a:buFont typeface="Rajdhani"/>
              <a:buChar char="-"/>
            </a:pPr>
            <a:r>
              <a:rPr b="1" lang="en" sz="1000">
                <a:latin typeface="Rajdhani"/>
                <a:ea typeface="Rajdhani"/>
                <a:cs typeface="Rajdhani"/>
                <a:sym typeface="Rajdhani"/>
              </a:rPr>
              <a:t>May need to be normalized/scaled.</a:t>
            </a:r>
            <a:endParaRPr b="1" sz="1000">
              <a:latin typeface="Rajdhani"/>
              <a:ea typeface="Rajdhani"/>
              <a:cs typeface="Rajdhani"/>
              <a:sym typeface="Rajdhani"/>
            </a:endParaRPr>
          </a:p>
          <a:p>
            <a:pPr indent="0" lvl="0" marL="0" rtl="0" algn="l">
              <a:spcBef>
                <a:spcPts val="0"/>
              </a:spcBef>
              <a:spcAft>
                <a:spcPts val="0"/>
              </a:spcAft>
              <a:buNone/>
            </a:pPr>
            <a:r>
              <a:t/>
            </a:r>
            <a:endParaRPr b="1" sz="1000">
              <a:latin typeface="Rajdhani"/>
              <a:ea typeface="Rajdhani"/>
              <a:cs typeface="Rajdhani"/>
              <a:sym typeface="Rajdhani"/>
            </a:endParaRPr>
          </a:p>
          <a:p>
            <a:pPr indent="-292100" lvl="0" marL="457200" rtl="0" algn="l">
              <a:spcBef>
                <a:spcPts val="0"/>
              </a:spcBef>
              <a:spcAft>
                <a:spcPts val="0"/>
              </a:spcAft>
              <a:buSzPts val="1000"/>
              <a:buFont typeface="Rajdhani"/>
              <a:buChar char="❏"/>
            </a:pPr>
            <a:r>
              <a:rPr b="1" lang="en" sz="1000">
                <a:latin typeface="Rajdhani"/>
                <a:ea typeface="Rajdhani"/>
                <a:cs typeface="Rajdhani"/>
                <a:sym typeface="Rajdhani"/>
              </a:rPr>
              <a:t>Why Binning is not recommended?</a:t>
            </a:r>
            <a:endParaRPr b="1" sz="1000">
              <a:latin typeface="Rajdhani"/>
              <a:ea typeface="Rajdhani"/>
              <a:cs typeface="Rajdhani"/>
              <a:sym typeface="Rajdhani"/>
            </a:endParaRPr>
          </a:p>
          <a:p>
            <a:pPr indent="-292100" lvl="0" marL="457200" rtl="0" algn="l">
              <a:spcBef>
                <a:spcPts val="0"/>
              </a:spcBef>
              <a:spcAft>
                <a:spcPts val="0"/>
              </a:spcAft>
              <a:buSzPts val="1000"/>
              <a:buFont typeface="Rajdhani"/>
              <a:buChar char="-"/>
            </a:pPr>
            <a:r>
              <a:rPr b="1" lang="en" sz="1000">
                <a:latin typeface="Rajdhani"/>
                <a:ea typeface="Rajdhani"/>
                <a:cs typeface="Rajdhani"/>
                <a:sym typeface="Rajdhani"/>
              </a:rPr>
              <a:t>Introduces </a:t>
            </a:r>
            <a:r>
              <a:rPr b="1" lang="en" sz="1000">
                <a:latin typeface="Rajdhani"/>
                <a:ea typeface="Rajdhani"/>
                <a:cs typeface="Rajdhani"/>
                <a:sym typeface="Rajdhani"/>
              </a:rPr>
              <a:t>arbitrary assumptions</a:t>
            </a:r>
            <a:r>
              <a:rPr b="1" lang="en" sz="1000">
                <a:latin typeface="Rajdhani"/>
                <a:ea typeface="Rajdhani"/>
                <a:cs typeface="Rajdhani"/>
                <a:sym typeface="Rajdhani"/>
              </a:rPr>
              <a:t> in analysis</a:t>
            </a:r>
            <a:endParaRPr b="1" sz="1000">
              <a:latin typeface="Rajdhani"/>
              <a:ea typeface="Rajdhani"/>
              <a:cs typeface="Rajdhani"/>
              <a:sym typeface="Rajdhani"/>
            </a:endParaRPr>
          </a:p>
          <a:p>
            <a:pPr indent="-292100" lvl="0" marL="457200" rtl="0" algn="l">
              <a:spcBef>
                <a:spcPts val="0"/>
              </a:spcBef>
              <a:spcAft>
                <a:spcPts val="0"/>
              </a:spcAft>
              <a:buSzPts val="1000"/>
              <a:buFont typeface="Rajdhani"/>
              <a:buChar char="-"/>
            </a:pPr>
            <a:r>
              <a:rPr b="1" lang="en" sz="1000">
                <a:latin typeface="Rajdhani"/>
                <a:ea typeface="Rajdhani"/>
                <a:cs typeface="Rajdhani"/>
                <a:sym typeface="Rajdhani"/>
              </a:rPr>
              <a:t>Loss of information</a:t>
            </a:r>
            <a:endParaRPr b="1" sz="1000">
              <a:latin typeface="Rajdhani"/>
              <a:ea typeface="Rajdhani"/>
              <a:cs typeface="Rajdhani"/>
              <a:sym typeface="Rajdhani"/>
            </a:endParaRPr>
          </a:p>
        </p:txBody>
      </p:sp>
      <p:sp>
        <p:nvSpPr>
          <p:cNvPr id="454" name="Google Shape;454;p57"/>
          <p:cNvSpPr txBox="1"/>
          <p:nvPr/>
        </p:nvSpPr>
        <p:spPr>
          <a:xfrm>
            <a:off x="5006300" y="4128025"/>
            <a:ext cx="257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ajdhani"/>
                <a:ea typeface="Rajdhani"/>
                <a:cs typeface="Rajdhani"/>
                <a:sym typeface="Rajdhani"/>
              </a:rPr>
              <a:t>[Further Explanation in Notes]</a:t>
            </a:r>
            <a:endParaRPr b="1">
              <a:solidFill>
                <a:schemeClr val="dk1"/>
              </a:solidFill>
              <a:latin typeface="Rajdhani"/>
              <a:ea typeface="Rajdhani"/>
              <a:cs typeface="Rajdhani"/>
              <a:sym typeface="Rajdhan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8"/>
          <p:cNvSpPr txBox="1"/>
          <p:nvPr/>
        </p:nvSpPr>
        <p:spPr>
          <a:xfrm>
            <a:off x="551700" y="173225"/>
            <a:ext cx="80406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Rajdhani"/>
                <a:ea typeface="Rajdhani"/>
                <a:cs typeface="Rajdhani"/>
                <a:sym typeface="Rajdhani"/>
              </a:rPr>
              <a:t>Unit 3.1 - Relationship of various regions in AIRBNB Dataset</a:t>
            </a:r>
            <a:endParaRPr b="1" sz="2200">
              <a:solidFill>
                <a:schemeClr val="lt2"/>
              </a:solidFill>
              <a:latin typeface="Rajdhani"/>
              <a:ea typeface="Rajdhani"/>
              <a:cs typeface="Rajdhani"/>
              <a:sym typeface="Rajdhani"/>
            </a:endParaRPr>
          </a:p>
        </p:txBody>
      </p:sp>
      <p:sp>
        <p:nvSpPr>
          <p:cNvPr id="460" name="Google Shape;460;p58"/>
          <p:cNvSpPr/>
          <p:nvPr/>
        </p:nvSpPr>
        <p:spPr>
          <a:xfrm>
            <a:off x="651000" y="802850"/>
            <a:ext cx="7842000" cy="39330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58"/>
          <p:cNvPicPr preferRelativeResize="0"/>
          <p:nvPr/>
        </p:nvPicPr>
        <p:blipFill rotWithShape="1">
          <a:blip r:embed="rId3">
            <a:alphaModFix/>
          </a:blip>
          <a:srcRect b="0" l="0" r="0" t="0"/>
          <a:stretch/>
        </p:blipFill>
        <p:spPr>
          <a:xfrm>
            <a:off x="828850" y="1557800"/>
            <a:ext cx="4825200" cy="2604600"/>
          </a:xfrm>
          <a:prstGeom prst="roundRect">
            <a:avLst>
              <a:gd fmla="val 16667" name="adj"/>
            </a:avLst>
          </a:prstGeom>
          <a:noFill/>
          <a:ln>
            <a:noFill/>
          </a:ln>
        </p:spPr>
      </p:pic>
      <p:sp>
        <p:nvSpPr>
          <p:cNvPr id="462" name="Google Shape;462;p58"/>
          <p:cNvSpPr txBox="1"/>
          <p:nvPr/>
        </p:nvSpPr>
        <p:spPr>
          <a:xfrm>
            <a:off x="1206700" y="1066775"/>
            <a:ext cx="558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ajdhani"/>
                <a:ea typeface="Rajdhani"/>
                <a:cs typeface="Rajdhani"/>
                <a:sym typeface="Rajdhani"/>
              </a:rPr>
              <a:t>Distribution of Room Listings offered on AirBnB</a:t>
            </a:r>
            <a:endParaRPr b="1" sz="1600">
              <a:latin typeface="Rajdhani"/>
              <a:ea typeface="Rajdhani"/>
              <a:cs typeface="Rajdhani"/>
              <a:sym typeface="Rajdhani"/>
            </a:endParaRPr>
          </a:p>
        </p:txBody>
      </p:sp>
      <p:sp>
        <p:nvSpPr>
          <p:cNvPr id="463" name="Google Shape;463;p58"/>
          <p:cNvSpPr txBox="1"/>
          <p:nvPr/>
        </p:nvSpPr>
        <p:spPr>
          <a:xfrm>
            <a:off x="5703300" y="1837875"/>
            <a:ext cx="278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jdhani"/>
                <a:ea typeface="Rajdhani"/>
                <a:cs typeface="Rajdhani"/>
                <a:sym typeface="Rajdhani"/>
              </a:rPr>
              <a:t>Entire home/apartment listings are most preferred (52.3%)</a:t>
            </a:r>
            <a:endParaRPr b="1">
              <a:latin typeface="Rajdhani"/>
              <a:ea typeface="Rajdhani"/>
              <a:cs typeface="Rajdhani"/>
              <a:sym typeface="Rajdhani"/>
            </a:endParaRPr>
          </a:p>
          <a:p>
            <a:pPr indent="0" lvl="0" marL="0" rtl="0" algn="l">
              <a:spcBef>
                <a:spcPts val="0"/>
              </a:spcBef>
              <a:spcAft>
                <a:spcPts val="0"/>
              </a:spcAft>
              <a:buNone/>
            </a:pPr>
            <a:r>
              <a:t/>
            </a:r>
            <a:endParaRPr b="1">
              <a:latin typeface="Rajdhani"/>
              <a:ea typeface="Rajdhani"/>
              <a:cs typeface="Rajdhani"/>
              <a:sym typeface="Rajdhani"/>
            </a:endParaRPr>
          </a:p>
          <a:p>
            <a:pPr indent="0" lvl="0" marL="0" rtl="0" algn="l">
              <a:spcBef>
                <a:spcPts val="0"/>
              </a:spcBef>
              <a:spcAft>
                <a:spcPts val="0"/>
              </a:spcAft>
              <a:buNone/>
            </a:pPr>
            <a:r>
              <a:rPr b="1" lang="en">
                <a:latin typeface="Rajdhani"/>
                <a:ea typeface="Rajdhani"/>
                <a:cs typeface="Rajdhani"/>
                <a:sym typeface="Rajdhani"/>
              </a:rPr>
              <a:t>Shared room listings is less preferred in Singapore (4.98%)</a:t>
            </a:r>
            <a:endParaRPr b="1">
              <a:latin typeface="Rajdhani"/>
              <a:ea typeface="Rajdhani"/>
              <a:cs typeface="Rajdhani"/>
              <a:sym typeface="Rajdhani"/>
            </a:endParaRPr>
          </a:p>
        </p:txBody>
      </p:sp>
      <p:sp>
        <p:nvSpPr>
          <p:cNvPr id="464" name="Google Shape;464;p58"/>
          <p:cNvSpPr txBox="1"/>
          <p:nvPr/>
        </p:nvSpPr>
        <p:spPr>
          <a:xfrm>
            <a:off x="5654050" y="3762200"/>
            <a:ext cx="257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ajdhani"/>
                <a:ea typeface="Rajdhani"/>
                <a:cs typeface="Rajdhani"/>
                <a:sym typeface="Rajdhani"/>
              </a:rPr>
              <a:t>[Further Explanation in Notes]</a:t>
            </a:r>
            <a:endParaRPr b="1">
              <a:solidFill>
                <a:schemeClr val="dk1"/>
              </a:solidFill>
              <a:latin typeface="Rajdhani"/>
              <a:ea typeface="Rajdhani"/>
              <a:cs typeface="Rajdhani"/>
              <a:sym typeface="Rajdhan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nvSpPr>
        <p:spPr>
          <a:xfrm>
            <a:off x="551700" y="173225"/>
            <a:ext cx="80406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jdhani"/>
                <a:ea typeface="Rajdhani"/>
                <a:cs typeface="Rajdhani"/>
                <a:sym typeface="Rajdhani"/>
              </a:rPr>
              <a:t>Unit 3.1 - Relationship of various regions against price in AIRBNB Dataset</a:t>
            </a:r>
            <a:endParaRPr b="1" sz="2000">
              <a:solidFill>
                <a:schemeClr val="lt2"/>
              </a:solidFill>
              <a:latin typeface="Rajdhani"/>
              <a:ea typeface="Rajdhani"/>
              <a:cs typeface="Rajdhani"/>
              <a:sym typeface="Rajdhani"/>
            </a:endParaRPr>
          </a:p>
        </p:txBody>
      </p:sp>
      <p:sp>
        <p:nvSpPr>
          <p:cNvPr id="470" name="Google Shape;470;p59"/>
          <p:cNvSpPr/>
          <p:nvPr/>
        </p:nvSpPr>
        <p:spPr>
          <a:xfrm>
            <a:off x="275550" y="840125"/>
            <a:ext cx="8592900" cy="39330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59"/>
          <p:cNvPicPr preferRelativeResize="0"/>
          <p:nvPr/>
        </p:nvPicPr>
        <p:blipFill>
          <a:blip r:embed="rId3">
            <a:alphaModFix/>
          </a:blip>
          <a:stretch>
            <a:fillRect/>
          </a:stretch>
        </p:blipFill>
        <p:spPr>
          <a:xfrm>
            <a:off x="931225" y="1165013"/>
            <a:ext cx="3283200" cy="3283200"/>
          </a:xfrm>
          <a:prstGeom prst="roundRect">
            <a:avLst>
              <a:gd fmla="val 16667" name="adj"/>
            </a:avLst>
          </a:prstGeom>
          <a:noFill/>
          <a:ln>
            <a:noFill/>
          </a:ln>
        </p:spPr>
      </p:pic>
      <p:sp>
        <p:nvSpPr>
          <p:cNvPr id="472" name="Google Shape;472;p59"/>
          <p:cNvSpPr txBox="1"/>
          <p:nvPr/>
        </p:nvSpPr>
        <p:spPr>
          <a:xfrm>
            <a:off x="4351075" y="1753625"/>
            <a:ext cx="40503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ajdhani"/>
              <a:buChar char="❏"/>
            </a:pPr>
            <a:r>
              <a:rPr b="1" lang="en">
                <a:latin typeface="Rajdhani"/>
                <a:ea typeface="Rajdhani"/>
                <a:cs typeface="Rajdhani"/>
                <a:sym typeface="Rajdhani"/>
              </a:rPr>
              <a:t>Shared Room pricing are relatively cheaper in nature as compared to Private room/Entire </a:t>
            </a:r>
            <a:r>
              <a:rPr b="1" lang="en">
                <a:latin typeface="Rajdhani"/>
                <a:ea typeface="Rajdhani"/>
                <a:cs typeface="Rajdhani"/>
                <a:sym typeface="Rajdhani"/>
              </a:rPr>
              <a:t>home</a:t>
            </a:r>
            <a:r>
              <a:rPr b="1" lang="en">
                <a:latin typeface="Rajdhani"/>
                <a:ea typeface="Rajdhani"/>
                <a:cs typeface="Rajdhani"/>
                <a:sym typeface="Rajdhani"/>
              </a:rPr>
              <a:t>/apt listings</a:t>
            </a:r>
            <a:endParaRPr b="1">
              <a:latin typeface="Rajdhani"/>
              <a:ea typeface="Rajdhani"/>
              <a:cs typeface="Rajdhani"/>
              <a:sym typeface="Rajdhani"/>
            </a:endParaRPr>
          </a:p>
          <a:p>
            <a:pPr indent="0" lvl="0" marL="457200" rtl="0" algn="l">
              <a:spcBef>
                <a:spcPts val="0"/>
              </a:spcBef>
              <a:spcAft>
                <a:spcPts val="0"/>
              </a:spcAft>
              <a:buNone/>
            </a:pPr>
            <a:r>
              <a:t/>
            </a:r>
            <a:endParaRPr b="1">
              <a:latin typeface="Rajdhani"/>
              <a:ea typeface="Rajdhani"/>
              <a:cs typeface="Rajdhani"/>
              <a:sym typeface="Rajdhani"/>
            </a:endParaRPr>
          </a:p>
          <a:p>
            <a:pPr indent="-317500" lvl="0" marL="457200" rtl="0" algn="l">
              <a:spcBef>
                <a:spcPts val="0"/>
              </a:spcBef>
              <a:spcAft>
                <a:spcPts val="0"/>
              </a:spcAft>
              <a:buSzPts val="1400"/>
              <a:buFont typeface="Rajdhani"/>
              <a:buChar char="❏"/>
            </a:pPr>
            <a:r>
              <a:rPr b="1" lang="en">
                <a:latin typeface="Rajdhani"/>
                <a:ea typeface="Rajdhani"/>
                <a:cs typeface="Rajdhani"/>
                <a:sym typeface="Rajdhani"/>
              </a:rPr>
              <a:t>Private Room/Entire home/apt listings have a higher dispersion in pricing compared to Shared Rooms</a:t>
            </a:r>
            <a:endParaRPr b="1">
              <a:latin typeface="Rajdhani"/>
              <a:ea typeface="Rajdhani"/>
              <a:cs typeface="Rajdhani"/>
              <a:sym typeface="Rajdhani"/>
            </a:endParaRPr>
          </a:p>
          <a:p>
            <a:pPr indent="0" lvl="0" marL="0" rtl="0" algn="l">
              <a:spcBef>
                <a:spcPts val="0"/>
              </a:spcBef>
              <a:spcAft>
                <a:spcPts val="0"/>
              </a:spcAft>
              <a:buNone/>
            </a:pPr>
            <a:r>
              <a:t/>
            </a:r>
            <a:endParaRPr b="1">
              <a:latin typeface="Rajdhani"/>
              <a:ea typeface="Rajdhani"/>
              <a:cs typeface="Rajdhani"/>
              <a:sym typeface="Rajdhan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0"/>
          <p:cNvSpPr txBox="1"/>
          <p:nvPr/>
        </p:nvSpPr>
        <p:spPr>
          <a:xfrm>
            <a:off x="551700" y="173225"/>
            <a:ext cx="80406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Rajdhani"/>
                <a:ea typeface="Rajdhani"/>
                <a:cs typeface="Rajdhani"/>
                <a:sym typeface="Rajdhani"/>
              </a:rPr>
              <a:t>Unit 3.1 - Relationship of various regions in AIRBNB Dataset</a:t>
            </a:r>
            <a:endParaRPr b="1" sz="2200">
              <a:solidFill>
                <a:schemeClr val="lt2"/>
              </a:solidFill>
              <a:latin typeface="Rajdhani"/>
              <a:ea typeface="Rajdhani"/>
              <a:cs typeface="Rajdhani"/>
              <a:sym typeface="Rajdhani"/>
            </a:endParaRPr>
          </a:p>
        </p:txBody>
      </p:sp>
      <p:sp>
        <p:nvSpPr>
          <p:cNvPr id="478" name="Google Shape;478;p60"/>
          <p:cNvSpPr/>
          <p:nvPr/>
        </p:nvSpPr>
        <p:spPr>
          <a:xfrm>
            <a:off x="277200" y="802850"/>
            <a:ext cx="8592900" cy="39330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60"/>
          <p:cNvPicPr preferRelativeResize="0"/>
          <p:nvPr/>
        </p:nvPicPr>
        <p:blipFill>
          <a:blip r:embed="rId3">
            <a:alphaModFix/>
          </a:blip>
          <a:stretch>
            <a:fillRect/>
          </a:stretch>
        </p:blipFill>
        <p:spPr>
          <a:xfrm>
            <a:off x="482025" y="1638412"/>
            <a:ext cx="3281224" cy="2169475"/>
          </a:xfrm>
          <a:prstGeom prst="rect">
            <a:avLst/>
          </a:prstGeom>
          <a:noFill/>
          <a:ln>
            <a:noFill/>
          </a:ln>
        </p:spPr>
      </p:pic>
      <p:pic>
        <p:nvPicPr>
          <p:cNvPr id="480" name="Google Shape;480;p60"/>
          <p:cNvPicPr preferRelativeResize="0"/>
          <p:nvPr/>
        </p:nvPicPr>
        <p:blipFill>
          <a:blip r:embed="rId4">
            <a:alphaModFix/>
          </a:blip>
          <a:stretch>
            <a:fillRect/>
          </a:stretch>
        </p:blipFill>
        <p:spPr>
          <a:xfrm>
            <a:off x="4180475" y="1638400"/>
            <a:ext cx="4216543" cy="2169475"/>
          </a:xfrm>
          <a:prstGeom prst="rect">
            <a:avLst/>
          </a:prstGeom>
          <a:noFill/>
          <a:ln>
            <a:noFill/>
          </a:ln>
        </p:spPr>
      </p:pic>
      <p:sp>
        <p:nvSpPr>
          <p:cNvPr id="481" name="Google Shape;481;p60"/>
          <p:cNvSpPr txBox="1"/>
          <p:nvPr/>
        </p:nvSpPr>
        <p:spPr>
          <a:xfrm>
            <a:off x="551700" y="1022800"/>
            <a:ext cx="359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jdhani"/>
                <a:ea typeface="Rajdhani"/>
                <a:cs typeface="Rajdhani"/>
                <a:sym typeface="Rajdhani"/>
              </a:rPr>
              <a:t>Scatterplot Distribution </a:t>
            </a:r>
            <a:r>
              <a:rPr b="1" lang="en">
                <a:latin typeface="Rajdhani"/>
                <a:ea typeface="Rajdhani"/>
                <a:cs typeface="Rajdhani"/>
                <a:sym typeface="Rajdhani"/>
              </a:rPr>
              <a:t>longitude</a:t>
            </a:r>
            <a:r>
              <a:rPr b="1" lang="en">
                <a:latin typeface="Rajdhani"/>
                <a:ea typeface="Rajdhani"/>
                <a:cs typeface="Rajdhani"/>
                <a:sym typeface="Rajdhani"/>
              </a:rPr>
              <a:t> vs latitude</a:t>
            </a:r>
            <a:endParaRPr b="1">
              <a:latin typeface="Rajdhani"/>
              <a:ea typeface="Rajdhani"/>
              <a:cs typeface="Rajdhani"/>
              <a:sym typeface="Rajdhani"/>
            </a:endParaRPr>
          </a:p>
          <a:p>
            <a:pPr indent="0" lvl="0" marL="0" rtl="0" algn="l">
              <a:spcBef>
                <a:spcPts val="0"/>
              </a:spcBef>
              <a:spcAft>
                <a:spcPts val="0"/>
              </a:spcAft>
              <a:buNone/>
            </a:pPr>
            <a:r>
              <a:rPr b="1" lang="en">
                <a:latin typeface="Rajdhani"/>
                <a:ea typeface="Rajdhani"/>
                <a:cs typeface="Rajdhani"/>
                <a:sym typeface="Rajdhani"/>
              </a:rPr>
              <a:t>across neighbourhood regions</a:t>
            </a:r>
            <a:endParaRPr b="1">
              <a:latin typeface="Rajdhani"/>
              <a:ea typeface="Rajdhani"/>
              <a:cs typeface="Rajdhani"/>
              <a:sym typeface="Rajdhani"/>
            </a:endParaRPr>
          </a:p>
        </p:txBody>
      </p:sp>
      <p:sp>
        <p:nvSpPr>
          <p:cNvPr id="482" name="Google Shape;482;p60"/>
          <p:cNvSpPr txBox="1"/>
          <p:nvPr/>
        </p:nvSpPr>
        <p:spPr>
          <a:xfrm>
            <a:off x="4180475" y="1130500"/>
            <a:ext cx="35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jdhani"/>
                <a:ea typeface="Rajdhani"/>
                <a:cs typeface="Rajdhani"/>
                <a:sym typeface="Rajdhani"/>
              </a:rPr>
              <a:t>Number of listings across regions</a:t>
            </a:r>
            <a:endParaRPr b="1">
              <a:latin typeface="Rajdhani"/>
              <a:ea typeface="Rajdhani"/>
              <a:cs typeface="Rajdhani"/>
              <a:sym typeface="Rajdhani"/>
            </a:endParaRPr>
          </a:p>
        </p:txBody>
      </p:sp>
      <p:sp>
        <p:nvSpPr>
          <p:cNvPr id="483" name="Google Shape;483;p60"/>
          <p:cNvSpPr txBox="1"/>
          <p:nvPr/>
        </p:nvSpPr>
        <p:spPr>
          <a:xfrm>
            <a:off x="716575" y="4036775"/>
            <a:ext cx="49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84" name="Google Shape;484;p60"/>
          <p:cNvSpPr txBox="1"/>
          <p:nvPr/>
        </p:nvSpPr>
        <p:spPr>
          <a:xfrm>
            <a:off x="1504825" y="3981050"/>
            <a:ext cx="62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ajdhani"/>
                <a:ea typeface="Rajdhani"/>
                <a:cs typeface="Rajdhani"/>
                <a:sym typeface="Rajdhani"/>
              </a:rPr>
              <a:t>The Central Region is the popular listing neighbourhood group</a:t>
            </a:r>
            <a:endParaRPr b="1">
              <a:latin typeface="Rajdhani"/>
              <a:ea typeface="Rajdhani"/>
              <a:cs typeface="Rajdhani"/>
              <a:sym typeface="Rajdhani"/>
            </a:endParaRPr>
          </a:p>
        </p:txBody>
      </p:sp>
      <p:sp>
        <p:nvSpPr>
          <p:cNvPr id="485" name="Google Shape;485;p60"/>
          <p:cNvSpPr txBox="1"/>
          <p:nvPr/>
        </p:nvSpPr>
        <p:spPr>
          <a:xfrm>
            <a:off x="3098200" y="4263825"/>
            <a:ext cx="257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ajdhani"/>
                <a:ea typeface="Rajdhani"/>
                <a:cs typeface="Rajdhani"/>
                <a:sym typeface="Rajdhani"/>
              </a:rPr>
              <a:t>[Further Explanation in Notes]</a:t>
            </a:r>
            <a:endParaRPr b="1">
              <a:solidFill>
                <a:schemeClr val="dk1"/>
              </a:solidFill>
              <a:latin typeface="Rajdhani"/>
              <a:ea typeface="Rajdhani"/>
              <a:cs typeface="Rajdhani"/>
              <a:sym typeface="Rajdhan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nvSpPr>
        <p:spPr>
          <a:xfrm>
            <a:off x="971800" y="268925"/>
            <a:ext cx="662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Main Agenda - HR Analytics &amp; AirBnB Dataset</a:t>
            </a:r>
            <a:endParaRPr b="1" sz="2400">
              <a:solidFill>
                <a:schemeClr val="lt2"/>
              </a:solidFill>
              <a:latin typeface="Rajdhani"/>
              <a:ea typeface="Rajdhani"/>
              <a:cs typeface="Rajdhani"/>
              <a:sym typeface="Rajdhani"/>
            </a:endParaRPr>
          </a:p>
        </p:txBody>
      </p:sp>
      <p:sp>
        <p:nvSpPr>
          <p:cNvPr id="140" name="Google Shape;140;p25"/>
          <p:cNvSpPr txBox="1"/>
          <p:nvPr/>
        </p:nvSpPr>
        <p:spPr>
          <a:xfrm>
            <a:off x="450575" y="983075"/>
            <a:ext cx="83172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Approach of cleansing and transforming data based on </a:t>
            </a:r>
            <a:r>
              <a:rPr b="1" lang="en">
                <a:solidFill>
                  <a:srgbClr val="FFD966"/>
                </a:solidFill>
                <a:latin typeface="Rajdhani"/>
                <a:ea typeface="Rajdhani"/>
                <a:cs typeface="Rajdhani"/>
                <a:sym typeface="Rajdhani"/>
              </a:rPr>
              <a:t>Neural Network ML model</a:t>
            </a:r>
            <a:endParaRPr b="1">
              <a:solidFill>
                <a:srgbClr val="FFD966"/>
              </a:solidFill>
              <a:latin typeface="Rajdhani"/>
              <a:ea typeface="Rajdhani"/>
              <a:cs typeface="Rajdhani"/>
              <a:sym typeface="Rajdhani"/>
            </a:endParaRPr>
          </a:p>
          <a:p>
            <a:pPr indent="0" lvl="0" marL="457200" rtl="0" algn="l">
              <a:spcBef>
                <a:spcPts val="0"/>
              </a:spcBef>
              <a:spcAft>
                <a:spcPts val="0"/>
              </a:spcAft>
              <a:buNone/>
            </a:pPr>
            <a:r>
              <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As of Assignment 1 - </a:t>
            </a:r>
            <a:r>
              <a:rPr b="1" lang="en">
                <a:solidFill>
                  <a:srgbClr val="FFD966"/>
                </a:solidFill>
                <a:latin typeface="Rajdhani"/>
                <a:ea typeface="Rajdhani"/>
                <a:cs typeface="Rajdhani"/>
                <a:sym typeface="Rajdhani"/>
              </a:rPr>
              <a:t>Ordinal Encoding</a:t>
            </a:r>
            <a:r>
              <a:rPr b="1" lang="en">
                <a:solidFill>
                  <a:schemeClr val="lt2"/>
                </a:solidFill>
                <a:latin typeface="Rajdhani"/>
                <a:ea typeface="Rajdhani"/>
                <a:cs typeface="Rajdhani"/>
                <a:sym typeface="Rajdhani"/>
              </a:rPr>
              <a:t> of both ordinal and nominal Categorical Variable Object Data Type</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rgbClr val="FF0000"/>
                </a:solidFill>
                <a:latin typeface="Rajdhani"/>
                <a:ea typeface="Rajdhani"/>
                <a:cs typeface="Rajdhani"/>
                <a:sym typeface="Rajdhani"/>
              </a:rPr>
              <a:t>Not recommended</a:t>
            </a:r>
            <a:r>
              <a:rPr b="1" lang="en">
                <a:solidFill>
                  <a:schemeClr val="accent3"/>
                </a:solidFill>
                <a:latin typeface="Rajdhani"/>
                <a:ea typeface="Rajdhani"/>
                <a:cs typeface="Rajdhani"/>
                <a:sym typeface="Rajdhani"/>
              </a:rPr>
              <a:t> </a:t>
            </a:r>
            <a:r>
              <a:rPr b="1" lang="en">
                <a:solidFill>
                  <a:schemeClr val="lt2"/>
                </a:solidFill>
                <a:latin typeface="Rajdhani"/>
                <a:ea typeface="Rajdhani"/>
                <a:cs typeface="Rajdhani"/>
                <a:sym typeface="Rajdhani"/>
              </a:rPr>
              <a:t>for categorical values with no relationship</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To be implemented in Assignment 2 - </a:t>
            </a:r>
            <a:r>
              <a:rPr b="1" lang="en">
                <a:solidFill>
                  <a:srgbClr val="FFD966"/>
                </a:solidFill>
                <a:latin typeface="Rajdhani"/>
                <a:ea typeface="Rajdhani"/>
                <a:cs typeface="Rajdhani"/>
                <a:sym typeface="Rajdhani"/>
              </a:rPr>
              <a:t>One Hot Encoding </a:t>
            </a:r>
            <a:r>
              <a:rPr b="1" lang="en">
                <a:solidFill>
                  <a:schemeClr val="lt2"/>
                </a:solidFill>
                <a:latin typeface="Rajdhani"/>
                <a:ea typeface="Rajdhani"/>
                <a:cs typeface="Rajdhani"/>
                <a:sym typeface="Rajdhani"/>
              </a:rPr>
              <a:t>would be a better approach to encoding categorical values with no relationship</a:t>
            </a:r>
            <a:endParaRPr b="1">
              <a:solidFill>
                <a:schemeClr val="lt2"/>
              </a:solidFill>
              <a:latin typeface="Rajdhani"/>
              <a:ea typeface="Rajdhani"/>
              <a:cs typeface="Rajdhani"/>
              <a:sym typeface="Rajdhani"/>
            </a:endParaRPr>
          </a:p>
          <a:p>
            <a:pPr indent="0" lvl="0" marL="457200" rtl="0" algn="l">
              <a:spcBef>
                <a:spcPts val="0"/>
              </a:spcBef>
              <a:spcAft>
                <a:spcPts val="0"/>
              </a:spcAft>
              <a:buNone/>
            </a:pPr>
            <a:r>
              <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Primary focus of scaling/normalizing data</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Mostly using </a:t>
            </a:r>
            <a:r>
              <a:rPr b="1" lang="en">
                <a:solidFill>
                  <a:srgbClr val="FFD966"/>
                </a:solidFill>
                <a:latin typeface="Rajdhani"/>
                <a:ea typeface="Rajdhani"/>
                <a:cs typeface="Rajdhani"/>
                <a:sym typeface="Rajdhani"/>
              </a:rPr>
              <a:t>Log Transformation</a:t>
            </a:r>
            <a:endParaRPr b="1">
              <a:solidFill>
                <a:srgbClr val="FFD966"/>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Most relevant numerical features are right-skewed in nature</a:t>
            </a:r>
            <a:endParaRPr b="1">
              <a:solidFill>
                <a:schemeClr val="lt2"/>
              </a:solidFill>
              <a:latin typeface="Rajdhani"/>
              <a:ea typeface="Rajdhani"/>
              <a:cs typeface="Rajdhani"/>
              <a:sym typeface="Rajdhani"/>
            </a:endParaRPr>
          </a:p>
          <a:p>
            <a:pPr indent="0" lvl="0" marL="0" rtl="0" algn="l">
              <a:spcBef>
                <a:spcPts val="0"/>
              </a:spcBef>
              <a:spcAft>
                <a:spcPts val="0"/>
              </a:spcAft>
              <a:buNone/>
            </a:pPr>
            <a:r>
              <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Exclusively</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HR Analytics (classification problem) - Stratified sampling to be performed</a:t>
            </a:r>
            <a:endParaRPr b="1">
              <a:solidFill>
                <a:schemeClr val="lt2"/>
              </a:solidFill>
              <a:latin typeface="Rajdhani"/>
              <a:ea typeface="Rajdhani"/>
              <a:cs typeface="Rajdhani"/>
              <a:sym typeface="Rajdhani"/>
            </a:endParaRPr>
          </a:p>
          <a:p>
            <a:pPr indent="-317500" lvl="0" marL="457200" rtl="0" algn="l">
              <a:spcBef>
                <a:spcPts val="0"/>
              </a:spcBef>
              <a:spcAft>
                <a:spcPts val="0"/>
              </a:spcAft>
              <a:buClr>
                <a:schemeClr val="lt2"/>
              </a:buClr>
              <a:buSzPts val="1400"/>
              <a:buFont typeface="Rajdhani"/>
              <a:buChar char="-"/>
            </a:pPr>
            <a:r>
              <a:rPr b="1" lang="en">
                <a:solidFill>
                  <a:schemeClr val="lt2"/>
                </a:solidFill>
                <a:latin typeface="Rajdhani"/>
                <a:ea typeface="Rajdhani"/>
                <a:cs typeface="Rajdhani"/>
                <a:sym typeface="Rajdhani"/>
              </a:rPr>
              <a:t>AirBnB (regression problem) - Focus on price prediction model for listings along EW line</a:t>
            </a:r>
            <a:endParaRPr b="1">
              <a:solidFill>
                <a:schemeClr val="lt2"/>
              </a:solidFill>
              <a:latin typeface="Rajdhani"/>
              <a:ea typeface="Rajdhani"/>
              <a:cs typeface="Rajdhani"/>
              <a:sym typeface="Rajdhani"/>
            </a:endParaRPr>
          </a:p>
        </p:txBody>
      </p:sp>
      <p:sp>
        <p:nvSpPr>
          <p:cNvPr id="141" name="Google Shape;141;p25"/>
          <p:cNvSpPr txBox="1"/>
          <p:nvPr/>
        </p:nvSpPr>
        <p:spPr>
          <a:xfrm>
            <a:off x="2746925" y="4516550"/>
            <a:ext cx="33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2F2F2"/>
                </a:solidFill>
                <a:latin typeface="Rajdhani"/>
                <a:ea typeface="Rajdhani"/>
                <a:cs typeface="Rajdhani"/>
                <a:sym typeface="Rajdhani"/>
              </a:rPr>
              <a:t>[Further Explanation in Notes]</a:t>
            </a:r>
            <a:endParaRPr b="1">
              <a:solidFill>
                <a:srgbClr val="F2F2F2"/>
              </a:solidFill>
              <a:latin typeface="Rajdhani"/>
              <a:ea typeface="Rajdhani"/>
              <a:cs typeface="Rajdhani"/>
              <a:sym typeface="Rajdhan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1"/>
          <p:cNvSpPr txBox="1"/>
          <p:nvPr/>
        </p:nvSpPr>
        <p:spPr>
          <a:xfrm>
            <a:off x="551700" y="173225"/>
            <a:ext cx="80406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jdhani"/>
                <a:ea typeface="Rajdhani"/>
                <a:cs typeface="Rajdhani"/>
                <a:sym typeface="Rajdhani"/>
              </a:rPr>
              <a:t>Unit 3.1 - Relationship of various regions against price in AIRBNB Dataset</a:t>
            </a:r>
            <a:endParaRPr b="1" sz="2000">
              <a:solidFill>
                <a:schemeClr val="lt2"/>
              </a:solidFill>
              <a:latin typeface="Rajdhani"/>
              <a:ea typeface="Rajdhani"/>
              <a:cs typeface="Rajdhani"/>
              <a:sym typeface="Rajdhani"/>
            </a:endParaRPr>
          </a:p>
        </p:txBody>
      </p:sp>
      <p:sp>
        <p:nvSpPr>
          <p:cNvPr id="491" name="Google Shape;491;p61"/>
          <p:cNvSpPr/>
          <p:nvPr/>
        </p:nvSpPr>
        <p:spPr>
          <a:xfrm>
            <a:off x="277200" y="802850"/>
            <a:ext cx="8592900" cy="39330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1"/>
          <p:cNvSpPr txBox="1"/>
          <p:nvPr/>
        </p:nvSpPr>
        <p:spPr>
          <a:xfrm>
            <a:off x="716575" y="4036775"/>
            <a:ext cx="49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493" name="Google Shape;493;p61"/>
          <p:cNvPicPr preferRelativeResize="0"/>
          <p:nvPr/>
        </p:nvPicPr>
        <p:blipFill>
          <a:blip r:embed="rId3">
            <a:alphaModFix/>
          </a:blip>
          <a:stretch>
            <a:fillRect/>
          </a:stretch>
        </p:blipFill>
        <p:spPr>
          <a:xfrm>
            <a:off x="2179350" y="955150"/>
            <a:ext cx="4788600" cy="3026100"/>
          </a:xfrm>
          <a:prstGeom prst="roundRect">
            <a:avLst>
              <a:gd fmla="val 16667" name="adj"/>
            </a:avLst>
          </a:prstGeom>
          <a:noFill/>
          <a:ln>
            <a:noFill/>
          </a:ln>
        </p:spPr>
      </p:pic>
      <p:sp>
        <p:nvSpPr>
          <p:cNvPr id="494" name="Google Shape;494;p61"/>
          <p:cNvSpPr txBox="1"/>
          <p:nvPr/>
        </p:nvSpPr>
        <p:spPr>
          <a:xfrm>
            <a:off x="1372100" y="4036775"/>
            <a:ext cx="675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ajdhani"/>
                <a:ea typeface="Rajdhani"/>
                <a:cs typeface="Rajdhani"/>
                <a:sym typeface="Rajdhani"/>
              </a:rPr>
              <a:t>Central Region has the most expensive accommodation (Highest median of above $100)</a:t>
            </a:r>
            <a:endParaRPr b="1">
              <a:latin typeface="Rajdhani"/>
              <a:ea typeface="Rajdhani"/>
              <a:cs typeface="Rajdhani"/>
              <a:sym typeface="Rajdhan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2"/>
          <p:cNvPicPr preferRelativeResize="0"/>
          <p:nvPr/>
        </p:nvPicPr>
        <p:blipFill>
          <a:blip r:embed="rId3">
            <a:alphaModFix/>
          </a:blip>
          <a:stretch>
            <a:fillRect/>
          </a:stretch>
        </p:blipFill>
        <p:spPr>
          <a:xfrm>
            <a:off x="4497625" y="1027800"/>
            <a:ext cx="4020600" cy="2709600"/>
          </a:xfrm>
          <a:prstGeom prst="roundRect">
            <a:avLst>
              <a:gd fmla="val 16667" name="adj"/>
            </a:avLst>
          </a:prstGeom>
          <a:noFill/>
          <a:ln cap="flat" cmpd="sng" w="28575">
            <a:solidFill>
              <a:schemeClr val="lt1"/>
            </a:solidFill>
            <a:prstDash val="solid"/>
            <a:round/>
            <a:headEnd len="sm" w="sm" type="none"/>
            <a:tailEnd len="sm" w="sm" type="none"/>
          </a:ln>
        </p:spPr>
      </p:pic>
      <p:sp>
        <p:nvSpPr>
          <p:cNvPr id="500" name="Google Shape;500;p62"/>
          <p:cNvSpPr txBox="1"/>
          <p:nvPr/>
        </p:nvSpPr>
        <p:spPr>
          <a:xfrm>
            <a:off x="260100" y="357675"/>
            <a:ext cx="76023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3.2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Identifying Null Values in Dataframe</a:t>
            </a:r>
            <a:r>
              <a:rPr b="1" lang="en" sz="2400">
                <a:solidFill>
                  <a:srgbClr val="00C3B1"/>
                </a:solidFill>
                <a:latin typeface="Rajdhani"/>
                <a:ea typeface="Rajdhani"/>
                <a:cs typeface="Rajdhani"/>
                <a:sym typeface="Rajdhani"/>
              </a:rPr>
              <a:t> </a:t>
            </a:r>
            <a:endParaRPr b="1" sz="2400">
              <a:solidFill>
                <a:srgbClr val="00C3B1"/>
              </a:solidFill>
              <a:latin typeface="Rajdhani"/>
              <a:ea typeface="Rajdhani"/>
              <a:cs typeface="Rajdhani"/>
              <a:sym typeface="Rajdhani"/>
            </a:endParaRPr>
          </a:p>
        </p:txBody>
      </p:sp>
      <p:sp>
        <p:nvSpPr>
          <p:cNvPr id="501" name="Google Shape;501;p62"/>
          <p:cNvSpPr txBox="1"/>
          <p:nvPr/>
        </p:nvSpPr>
        <p:spPr>
          <a:xfrm>
            <a:off x="48925" y="3817475"/>
            <a:ext cx="41022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Rajdhani"/>
                <a:ea typeface="Rajdhani"/>
                <a:cs typeface="Rajdhani"/>
                <a:sym typeface="Rajdhani"/>
              </a:rPr>
              <a:t>Presence of Null values in </a:t>
            </a:r>
            <a:r>
              <a:rPr b="1" lang="en" sz="1500">
                <a:solidFill>
                  <a:srgbClr val="FFD966"/>
                </a:solidFill>
                <a:latin typeface="Rajdhani"/>
                <a:ea typeface="Rajdhani"/>
                <a:cs typeface="Rajdhani"/>
                <a:sym typeface="Rajdhani"/>
              </a:rPr>
              <a:t>name, last_review, </a:t>
            </a:r>
            <a:endParaRPr b="1" sz="1500">
              <a:solidFill>
                <a:srgbClr val="FFD966"/>
              </a:solidFill>
              <a:latin typeface="Rajdhani"/>
              <a:ea typeface="Rajdhani"/>
              <a:cs typeface="Rajdhani"/>
              <a:sym typeface="Rajdhani"/>
            </a:endParaRPr>
          </a:p>
          <a:p>
            <a:pPr indent="0" lvl="0" marL="0" rtl="0" algn="ctr">
              <a:spcBef>
                <a:spcPts val="0"/>
              </a:spcBef>
              <a:spcAft>
                <a:spcPts val="0"/>
              </a:spcAft>
              <a:buNone/>
            </a:pPr>
            <a:r>
              <a:rPr b="1" lang="en" sz="1500">
                <a:solidFill>
                  <a:schemeClr val="lt2"/>
                </a:solidFill>
                <a:latin typeface="Rajdhani"/>
                <a:ea typeface="Rajdhani"/>
                <a:cs typeface="Rajdhani"/>
                <a:sym typeface="Rajdhani"/>
              </a:rPr>
              <a:t>and </a:t>
            </a:r>
            <a:r>
              <a:rPr b="1" lang="en" sz="1500">
                <a:solidFill>
                  <a:srgbClr val="FFD966"/>
                </a:solidFill>
                <a:latin typeface="Rajdhani"/>
                <a:ea typeface="Rajdhani"/>
                <a:cs typeface="Rajdhani"/>
                <a:sym typeface="Rajdhani"/>
              </a:rPr>
              <a:t>reviews_per_month</a:t>
            </a:r>
            <a:r>
              <a:rPr b="1" lang="en" sz="1500">
                <a:solidFill>
                  <a:schemeClr val="lt2"/>
                </a:solidFill>
                <a:latin typeface="Rajdhani"/>
                <a:ea typeface="Rajdhani"/>
                <a:cs typeface="Rajdhani"/>
                <a:sym typeface="Rajdhani"/>
              </a:rPr>
              <a:t> column</a:t>
            </a:r>
            <a:endParaRPr b="1" sz="1500">
              <a:solidFill>
                <a:schemeClr val="lt2"/>
              </a:solidFill>
              <a:latin typeface="Rajdhani"/>
              <a:ea typeface="Rajdhani"/>
              <a:cs typeface="Rajdhani"/>
              <a:sym typeface="Rajdhani"/>
            </a:endParaRPr>
          </a:p>
        </p:txBody>
      </p:sp>
      <p:sp>
        <p:nvSpPr>
          <p:cNvPr id="502" name="Google Shape;502;p62"/>
          <p:cNvSpPr/>
          <p:nvPr/>
        </p:nvSpPr>
        <p:spPr>
          <a:xfrm>
            <a:off x="4497625" y="1760950"/>
            <a:ext cx="2357700" cy="150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2"/>
          <p:cNvSpPr txBox="1"/>
          <p:nvPr/>
        </p:nvSpPr>
        <p:spPr>
          <a:xfrm>
            <a:off x="4014600" y="3817475"/>
            <a:ext cx="51294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Verifying other forms of commonly used null values including: </a:t>
            </a:r>
            <a:endParaRPr b="1">
              <a:solidFill>
                <a:schemeClr val="lt2"/>
              </a:solidFill>
              <a:latin typeface="Rajdhani"/>
              <a:ea typeface="Rajdhani"/>
              <a:cs typeface="Rajdhani"/>
              <a:sym typeface="Rajdhani"/>
            </a:endParaRPr>
          </a:p>
          <a:p>
            <a:pPr indent="0" lvl="0" marL="0" rtl="0" algn="ctr">
              <a:spcBef>
                <a:spcPts val="0"/>
              </a:spcBef>
              <a:spcAft>
                <a:spcPts val="0"/>
              </a:spcAft>
              <a:buNone/>
            </a:pPr>
            <a:r>
              <a:rPr b="1" lang="en">
                <a:solidFill>
                  <a:srgbClr val="FFD966"/>
                </a:solidFill>
                <a:latin typeface="Rajdhani"/>
                <a:ea typeface="Rajdhani"/>
                <a:cs typeface="Rajdhani"/>
                <a:sym typeface="Rajdhani"/>
              </a:rPr>
              <a:t>‘n/a’, ‘na’, ‘N.A.’, ‘--’</a:t>
            </a:r>
            <a:r>
              <a:rPr b="1" lang="en">
                <a:solidFill>
                  <a:schemeClr val="lt2"/>
                </a:solidFill>
                <a:latin typeface="Rajdhani"/>
                <a:ea typeface="Rajdhani"/>
                <a:cs typeface="Rajdhani"/>
                <a:sym typeface="Rajdhani"/>
              </a:rPr>
              <a:t> that </a:t>
            </a:r>
            <a:r>
              <a:rPr b="1" lang="en">
                <a:solidFill>
                  <a:srgbClr val="FFD966"/>
                </a:solidFill>
                <a:latin typeface="Rajdhani"/>
                <a:ea typeface="Rajdhani"/>
                <a:cs typeface="Rajdhani"/>
                <a:sym typeface="Rajdhani"/>
              </a:rPr>
              <a:t>pandas.DataFrame.info may overlook</a:t>
            </a:r>
            <a:endParaRPr b="1">
              <a:solidFill>
                <a:srgbClr val="FFD966"/>
              </a:solidFill>
              <a:latin typeface="Rajdhani"/>
              <a:ea typeface="Rajdhani"/>
              <a:cs typeface="Rajdhani"/>
              <a:sym typeface="Rajdhani"/>
            </a:endParaRPr>
          </a:p>
        </p:txBody>
      </p:sp>
      <p:pic>
        <p:nvPicPr>
          <p:cNvPr id="504" name="Google Shape;504;p62"/>
          <p:cNvPicPr preferRelativeResize="0"/>
          <p:nvPr/>
        </p:nvPicPr>
        <p:blipFill>
          <a:blip r:embed="rId4">
            <a:alphaModFix/>
          </a:blip>
          <a:stretch>
            <a:fillRect/>
          </a:stretch>
        </p:blipFill>
        <p:spPr>
          <a:xfrm>
            <a:off x="422638" y="1077000"/>
            <a:ext cx="3256800" cy="2645100"/>
          </a:xfrm>
          <a:prstGeom prst="roundRect">
            <a:avLst>
              <a:gd fmla="val 16667" name="adj"/>
            </a:avLst>
          </a:prstGeom>
          <a:noFill/>
          <a:ln cap="flat" cmpd="sng" w="28575">
            <a:solidFill>
              <a:schemeClr val="lt1"/>
            </a:solidFill>
            <a:prstDash val="solid"/>
            <a:round/>
            <a:headEnd len="sm" w="sm" type="none"/>
            <a:tailEnd len="sm" w="sm" type="none"/>
          </a:ln>
        </p:spPr>
      </p:pic>
      <p:sp>
        <p:nvSpPr>
          <p:cNvPr id="505" name="Google Shape;505;p62"/>
          <p:cNvSpPr/>
          <p:nvPr/>
        </p:nvSpPr>
        <p:spPr>
          <a:xfrm>
            <a:off x="4497625" y="3054550"/>
            <a:ext cx="2357700" cy="279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2"/>
          <p:cNvSpPr/>
          <p:nvPr/>
        </p:nvSpPr>
        <p:spPr>
          <a:xfrm>
            <a:off x="460225" y="1187875"/>
            <a:ext cx="2357700" cy="150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2"/>
          <p:cNvSpPr/>
          <p:nvPr/>
        </p:nvSpPr>
        <p:spPr>
          <a:xfrm>
            <a:off x="718600" y="1760950"/>
            <a:ext cx="2357700" cy="150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2"/>
          <p:cNvSpPr/>
          <p:nvPr/>
        </p:nvSpPr>
        <p:spPr>
          <a:xfrm>
            <a:off x="718600" y="2976225"/>
            <a:ext cx="2357700" cy="279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3"/>
          <p:cNvSpPr txBox="1"/>
          <p:nvPr/>
        </p:nvSpPr>
        <p:spPr>
          <a:xfrm>
            <a:off x="260100" y="357675"/>
            <a:ext cx="76023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3.2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Proportion of Null Values in Respective Columns</a:t>
            </a:r>
            <a:endParaRPr b="1" sz="2400">
              <a:solidFill>
                <a:schemeClr val="lt2"/>
              </a:solidFill>
              <a:latin typeface="Rajdhani"/>
              <a:ea typeface="Rajdhani"/>
              <a:cs typeface="Rajdhani"/>
              <a:sym typeface="Rajdhani"/>
            </a:endParaRPr>
          </a:p>
        </p:txBody>
      </p:sp>
      <p:grpSp>
        <p:nvGrpSpPr>
          <p:cNvPr id="514" name="Google Shape;514;p63"/>
          <p:cNvGrpSpPr/>
          <p:nvPr/>
        </p:nvGrpSpPr>
        <p:grpSpPr>
          <a:xfrm>
            <a:off x="771950" y="1147925"/>
            <a:ext cx="3099900" cy="2927100"/>
            <a:chOff x="372525" y="1262075"/>
            <a:chExt cx="3099900" cy="2927100"/>
          </a:xfrm>
        </p:grpSpPr>
        <p:pic>
          <p:nvPicPr>
            <p:cNvPr id="515" name="Google Shape;515;p63"/>
            <p:cNvPicPr preferRelativeResize="0"/>
            <p:nvPr/>
          </p:nvPicPr>
          <p:blipFill>
            <a:blip r:embed="rId3">
              <a:alphaModFix/>
            </a:blip>
            <a:stretch>
              <a:fillRect/>
            </a:stretch>
          </p:blipFill>
          <p:spPr>
            <a:xfrm>
              <a:off x="372525" y="1262075"/>
              <a:ext cx="3099900" cy="2927100"/>
            </a:xfrm>
            <a:prstGeom prst="roundRect">
              <a:avLst>
                <a:gd fmla="val 16667" name="adj"/>
              </a:avLst>
            </a:prstGeom>
            <a:noFill/>
            <a:ln cap="flat" cmpd="sng" w="28575">
              <a:solidFill>
                <a:schemeClr val="lt1"/>
              </a:solidFill>
              <a:prstDash val="solid"/>
              <a:round/>
              <a:headEnd len="sm" w="sm" type="none"/>
              <a:tailEnd len="sm" w="sm" type="none"/>
            </a:ln>
          </p:spPr>
        </p:pic>
        <p:sp>
          <p:nvSpPr>
            <p:cNvPr id="516" name="Google Shape;516;p63"/>
            <p:cNvSpPr/>
            <p:nvPr/>
          </p:nvSpPr>
          <p:spPr>
            <a:xfrm>
              <a:off x="372525" y="3391925"/>
              <a:ext cx="2667900" cy="279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3"/>
            <p:cNvSpPr/>
            <p:nvPr/>
          </p:nvSpPr>
          <p:spPr>
            <a:xfrm>
              <a:off x="406375" y="1799950"/>
              <a:ext cx="2634000" cy="180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63"/>
          <p:cNvSpPr txBox="1"/>
          <p:nvPr/>
        </p:nvSpPr>
        <p:spPr>
          <a:xfrm>
            <a:off x="-339550" y="4168000"/>
            <a:ext cx="51273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Presence of 2 Null values in </a:t>
            </a:r>
            <a:r>
              <a:rPr b="1" lang="en">
                <a:solidFill>
                  <a:srgbClr val="FFD966"/>
                </a:solidFill>
                <a:latin typeface="Rajdhani"/>
                <a:ea typeface="Rajdhani"/>
                <a:cs typeface="Rajdhani"/>
                <a:sym typeface="Rajdhani"/>
              </a:rPr>
              <a:t>name, </a:t>
            </a:r>
            <a:r>
              <a:rPr b="1" lang="en">
                <a:solidFill>
                  <a:schemeClr val="lt2"/>
                </a:solidFill>
                <a:latin typeface="Rajdhani"/>
                <a:ea typeface="Rajdhani"/>
                <a:cs typeface="Rajdhani"/>
                <a:sym typeface="Rajdhani"/>
              </a:rPr>
              <a:t>and 2758 Null Values</a:t>
            </a:r>
            <a:endParaRPr b="1">
              <a:solidFill>
                <a:schemeClr val="lt2"/>
              </a:solidFill>
              <a:latin typeface="Rajdhani"/>
              <a:ea typeface="Rajdhani"/>
              <a:cs typeface="Rajdhani"/>
              <a:sym typeface="Rajdhani"/>
            </a:endParaRPr>
          </a:p>
          <a:p>
            <a:pPr indent="0" lvl="0" marL="0" rtl="0" algn="ctr">
              <a:spcBef>
                <a:spcPts val="0"/>
              </a:spcBef>
              <a:spcAft>
                <a:spcPts val="0"/>
              </a:spcAft>
              <a:buNone/>
            </a:pPr>
            <a:r>
              <a:rPr b="1" lang="en">
                <a:solidFill>
                  <a:schemeClr val="lt2"/>
                </a:solidFill>
                <a:latin typeface="Rajdhani"/>
                <a:ea typeface="Rajdhani"/>
                <a:cs typeface="Rajdhani"/>
                <a:sym typeface="Rajdhani"/>
              </a:rPr>
              <a:t>in both</a:t>
            </a:r>
            <a:r>
              <a:rPr b="1" lang="en">
                <a:solidFill>
                  <a:srgbClr val="FFD966"/>
                </a:solidFill>
                <a:latin typeface="Rajdhani"/>
                <a:ea typeface="Rajdhani"/>
                <a:cs typeface="Rajdhani"/>
                <a:sym typeface="Rajdhani"/>
              </a:rPr>
              <a:t> last_review, </a:t>
            </a:r>
            <a:r>
              <a:rPr b="1" lang="en">
                <a:solidFill>
                  <a:schemeClr val="lt2"/>
                </a:solidFill>
                <a:latin typeface="Rajdhani"/>
                <a:ea typeface="Rajdhani"/>
                <a:cs typeface="Rajdhani"/>
                <a:sym typeface="Rajdhani"/>
              </a:rPr>
              <a:t>and </a:t>
            </a:r>
            <a:r>
              <a:rPr b="1" lang="en">
                <a:solidFill>
                  <a:srgbClr val="FFD966"/>
                </a:solidFill>
                <a:latin typeface="Rajdhani"/>
                <a:ea typeface="Rajdhani"/>
                <a:cs typeface="Rajdhani"/>
                <a:sym typeface="Rajdhani"/>
              </a:rPr>
              <a:t>reviews_per_month</a:t>
            </a:r>
            <a:r>
              <a:rPr b="1" lang="en">
                <a:solidFill>
                  <a:schemeClr val="lt2"/>
                </a:solidFill>
                <a:latin typeface="Rajdhani"/>
                <a:ea typeface="Rajdhani"/>
                <a:cs typeface="Rajdhani"/>
                <a:sym typeface="Rajdhani"/>
              </a:rPr>
              <a:t> column</a:t>
            </a:r>
            <a:endParaRPr b="1">
              <a:solidFill>
                <a:schemeClr val="lt2"/>
              </a:solidFill>
              <a:latin typeface="Rajdhani"/>
              <a:ea typeface="Rajdhani"/>
              <a:cs typeface="Rajdhani"/>
              <a:sym typeface="Rajdhani"/>
            </a:endParaRPr>
          </a:p>
        </p:txBody>
      </p:sp>
      <p:pic>
        <p:nvPicPr>
          <p:cNvPr id="519" name="Google Shape;519;p63"/>
          <p:cNvPicPr preferRelativeResize="0"/>
          <p:nvPr/>
        </p:nvPicPr>
        <p:blipFill>
          <a:blip r:embed="rId4">
            <a:alphaModFix/>
          </a:blip>
          <a:stretch>
            <a:fillRect/>
          </a:stretch>
        </p:blipFill>
        <p:spPr>
          <a:xfrm>
            <a:off x="4660050" y="1150038"/>
            <a:ext cx="3825600" cy="2843400"/>
          </a:xfrm>
          <a:prstGeom prst="roundRect">
            <a:avLst>
              <a:gd fmla="val 16667" name="adj"/>
            </a:avLst>
          </a:prstGeom>
          <a:noFill/>
          <a:ln cap="flat" cmpd="sng" w="28575">
            <a:solidFill>
              <a:schemeClr val="lt1"/>
            </a:solidFill>
            <a:prstDash val="solid"/>
            <a:round/>
            <a:headEnd len="sm" w="sm" type="none"/>
            <a:tailEnd len="sm" w="sm" type="none"/>
          </a:ln>
        </p:spPr>
      </p:pic>
      <p:sp>
        <p:nvSpPr>
          <p:cNvPr id="520" name="Google Shape;520;p63"/>
          <p:cNvSpPr txBox="1"/>
          <p:nvPr/>
        </p:nvSpPr>
        <p:spPr>
          <a:xfrm>
            <a:off x="4394400" y="4208750"/>
            <a:ext cx="43569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Null Values constitute 0.025</a:t>
            </a:r>
            <a:r>
              <a:rPr b="1" lang="en">
                <a:solidFill>
                  <a:schemeClr val="lt2"/>
                </a:solidFill>
                <a:latin typeface="Rajdhani"/>
                <a:ea typeface="Rajdhani"/>
                <a:cs typeface="Rajdhani"/>
                <a:sym typeface="Rajdhani"/>
              </a:rPr>
              <a:t>% of </a:t>
            </a:r>
            <a:r>
              <a:rPr b="1" lang="en">
                <a:solidFill>
                  <a:srgbClr val="FFD966"/>
                </a:solidFill>
                <a:latin typeface="Rajdhani"/>
                <a:ea typeface="Rajdhani"/>
                <a:cs typeface="Rajdhani"/>
                <a:sym typeface="Rajdhani"/>
              </a:rPr>
              <a:t>name</a:t>
            </a:r>
            <a:r>
              <a:rPr b="1" lang="en">
                <a:solidFill>
                  <a:schemeClr val="lt2"/>
                </a:solidFill>
                <a:latin typeface="Rajdhani"/>
                <a:ea typeface="Rajdhani"/>
                <a:cs typeface="Rajdhani"/>
                <a:sym typeface="Rajdhani"/>
              </a:rPr>
              <a:t>,  while a staggering 34.88% of Null Values is present in both </a:t>
            </a:r>
            <a:r>
              <a:rPr b="1" lang="en">
                <a:solidFill>
                  <a:srgbClr val="FFD966"/>
                </a:solidFill>
                <a:latin typeface="Rajdhani"/>
                <a:ea typeface="Rajdhani"/>
                <a:cs typeface="Rajdhani"/>
                <a:sym typeface="Rajdhani"/>
              </a:rPr>
              <a:t>last_review, reviews_per_month</a:t>
            </a:r>
            <a:endParaRPr b="1">
              <a:solidFill>
                <a:srgbClr val="FFD966"/>
              </a:solidFill>
              <a:latin typeface="Rajdhani"/>
              <a:ea typeface="Rajdhani"/>
              <a:cs typeface="Rajdhani"/>
              <a:sym typeface="Rajdhani"/>
            </a:endParaRPr>
          </a:p>
        </p:txBody>
      </p:sp>
      <p:sp>
        <p:nvSpPr>
          <p:cNvPr id="521" name="Google Shape;521;p63"/>
          <p:cNvSpPr/>
          <p:nvPr/>
        </p:nvSpPr>
        <p:spPr>
          <a:xfrm>
            <a:off x="4660050" y="1675175"/>
            <a:ext cx="3099900" cy="180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3"/>
          <p:cNvSpPr/>
          <p:nvPr/>
        </p:nvSpPr>
        <p:spPr>
          <a:xfrm>
            <a:off x="4592375" y="3213325"/>
            <a:ext cx="3099900" cy="348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nvSpPr>
        <p:spPr>
          <a:xfrm>
            <a:off x="889950" y="341375"/>
            <a:ext cx="7114800" cy="6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3.2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Dropping of redundant features and</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‘name’</a:t>
            </a:r>
            <a:r>
              <a:rPr b="1" lang="en" sz="2400">
                <a:solidFill>
                  <a:srgbClr val="00C3B1"/>
                </a:solidFill>
                <a:latin typeface="Rajdhani"/>
                <a:ea typeface="Rajdhani"/>
                <a:cs typeface="Rajdhani"/>
                <a:sym typeface="Rajdhani"/>
              </a:rPr>
              <a:t> </a:t>
            </a:r>
            <a:endParaRPr b="1" sz="2400">
              <a:solidFill>
                <a:srgbClr val="00C3B1"/>
              </a:solidFill>
              <a:latin typeface="Rajdhani"/>
              <a:ea typeface="Rajdhani"/>
              <a:cs typeface="Rajdhani"/>
              <a:sym typeface="Rajdhani"/>
            </a:endParaRPr>
          </a:p>
          <a:p>
            <a:pPr indent="0" lvl="0" marL="0" rtl="0" algn="l">
              <a:spcBef>
                <a:spcPts val="0"/>
              </a:spcBef>
              <a:spcAft>
                <a:spcPts val="0"/>
              </a:spcAft>
              <a:buNone/>
            </a:pPr>
            <a:r>
              <a:rPr b="1" lang="en" sz="2400">
                <a:solidFill>
                  <a:srgbClr val="00C3B1"/>
                </a:solidFill>
                <a:latin typeface="Rajdhani"/>
                <a:ea typeface="Rajdhani"/>
                <a:cs typeface="Rajdhani"/>
                <a:sym typeface="Rajdhani"/>
              </a:rPr>
              <a:t>Missing Value Treatment</a:t>
            </a:r>
            <a:endParaRPr b="1" sz="2400">
              <a:solidFill>
                <a:schemeClr val="lt2"/>
              </a:solidFill>
              <a:latin typeface="Rajdhani"/>
              <a:ea typeface="Rajdhani"/>
              <a:cs typeface="Rajdhani"/>
              <a:sym typeface="Rajdhani"/>
            </a:endParaRPr>
          </a:p>
        </p:txBody>
      </p:sp>
      <p:pic>
        <p:nvPicPr>
          <p:cNvPr id="528" name="Google Shape;528;p64"/>
          <p:cNvPicPr preferRelativeResize="0"/>
          <p:nvPr/>
        </p:nvPicPr>
        <p:blipFill>
          <a:blip r:embed="rId3">
            <a:alphaModFix/>
          </a:blip>
          <a:stretch>
            <a:fillRect/>
          </a:stretch>
        </p:blipFill>
        <p:spPr>
          <a:xfrm>
            <a:off x="1033500" y="1199100"/>
            <a:ext cx="7077000" cy="962100"/>
          </a:xfrm>
          <a:prstGeom prst="roundRect">
            <a:avLst>
              <a:gd fmla="val 16667" name="adj"/>
            </a:avLst>
          </a:prstGeom>
          <a:noFill/>
          <a:ln>
            <a:noFill/>
          </a:ln>
        </p:spPr>
      </p:pic>
      <p:sp>
        <p:nvSpPr>
          <p:cNvPr id="529" name="Google Shape;529;p64"/>
          <p:cNvSpPr txBox="1"/>
          <p:nvPr/>
        </p:nvSpPr>
        <p:spPr>
          <a:xfrm>
            <a:off x="1247913" y="2649200"/>
            <a:ext cx="65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530" name="Google Shape;530;p64"/>
          <p:cNvSpPr txBox="1"/>
          <p:nvPr/>
        </p:nvSpPr>
        <p:spPr>
          <a:xfrm>
            <a:off x="978650" y="2305725"/>
            <a:ext cx="6882000" cy="1323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Quicksand"/>
              <a:buChar char="❏"/>
            </a:pPr>
            <a:r>
              <a:rPr b="1" lang="en">
                <a:solidFill>
                  <a:schemeClr val="lt2"/>
                </a:solidFill>
                <a:latin typeface="Quicksand"/>
                <a:ea typeface="Quicksand"/>
                <a:cs typeface="Quicksand"/>
                <a:sym typeface="Quicksand"/>
              </a:rPr>
              <a:t>Unique Identifiers to be dropped: ‘id’, ‘name’, ‘host_id’, ‘host_name’</a:t>
            </a:r>
            <a:endParaRPr b="1">
              <a:solidFill>
                <a:schemeClr val="lt2"/>
              </a:solidFill>
              <a:latin typeface="Quicksand"/>
              <a:ea typeface="Quicksand"/>
              <a:cs typeface="Quicksand"/>
              <a:sym typeface="Quicksand"/>
            </a:endParaRPr>
          </a:p>
          <a:p>
            <a:pPr indent="-304800" lvl="0" marL="457200" rtl="0" algn="l">
              <a:spcBef>
                <a:spcPts val="0"/>
              </a:spcBef>
              <a:spcAft>
                <a:spcPts val="0"/>
              </a:spcAft>
              <a:buClr>
                <a:schemeClr val="lt2"/>
              </a:buClr>
              <a:buSzPts val="1200"/>
              <a:buFont typeface="Quicksand"/>
              <a:buChar char="-"/>
            </a:pPr>
            <a:r>
              <a:rPr b="1" lang="en" sz="1200">
                <a:solidFill>
                  <a:schemeClr val="lt2"/>
                </a:solidFill>
                <a:latin typeface="Quicksand"/>
                <a:ea typeface="Quicksand"/>
                <a:cs typeface="Quicksand"/>
                <a:sym typeface="Quicksand"/>
              </a:rPr>
              <a:t>Listing IDs are equally distributed and </a:t>
            </a:r>
            <a:r>
              <a:rPr b="1" lang="en" sz="1200">
                <a:solidFill>
                  <a:schemeClr val="lt2"/>
                </a:solidFill>
                <a:latin typeface="Quicksand"/>
                <a:ea typeface="Quicksand"/>
                <a:cs typeface="Quicksand"/>
                <a:sym typeface="Quicksand"/>
              </a:rPr>
              <a:t>independent</a:t>
            </a:r>
            <a:r>
              <a:rPr b="1" lang="en" sz="1200">
                <a:solidFill>
                  <a:schemeClr val="lt2"/>
                </a:solidFill>
                <a:latin typeface="Quicksand"/>
                <a:ea typeface="Quicksand"/>
                <a:cs typeface="Quicksand"/>
                <a:sym typeface="Quicksand"/>
              </a:rPr>
              <a:t> of the target variable → Not a suitable predictor in </a:t>
            </a:r>
            <a:r>
              <a:rPr b="1" lang="en" sz="1200">
                <a:solidFill>
                  <a:schemeClr val="lt2"/>
                </a:solidFill>
                <a:latin typeface="Quicksand"/>
                <a:ea typeface="Quicksand"/>
                <a:cs typeface="Quicksand"/>
                <a:sym typeface="Quicksand"/>
              </a:rPr>
              <a:t>determining</a:t>
            </a:r>
            <a:r>
              <a:rPr b="1" lang="en" sz="1200">
                <a:solidFill>
                  <a:schemeClr val="lt2"/>
                </a:solidFill>
                <a:latin typeface="Quicksand"/>
                <a:ea typeface="Quicksand"/>
                <a:cs typeface="Quicksand"/>
                <a:sym typeface="Quicksand"/>
              </a:rPr>
              <a:t> price</a:t>
            </a:r>
            <a:endParaRPr b="1" sz="1200">
              <a:solidFill>
                <a:schemeClr val="lt2"/>
              </a:solidFill>
              <a:latin typeface="Quicksand"/>
              <a:ea typeface="Quicksand"/>
              <a:cs typeface="Quicksand"/>
              <a:sym typeface="Quicksand"/>
            </a:endParaRPr>
          </a:p>
          <a:p>
            <a:pPr indent="0" lvl="0" marL="457200" rtl="0" algn="l">
              <a:spcBef>
                <a:spcPts val="0"/>
              </a:spcBef>
              <a:spcAft>
                <a:spcPts val="0"/>
              </a:spcAft>
              <a:buNone/>
            </a:pPr>
            <a:r>
              <a:t/>
            </a:r>
            <a:endParaRPr b="1" sz="1200">
              <a:solidFill>
                <a:schemeClr val="lt2"/>
              </a:solidFill>
              <a:latin typeface="Quicksand"/>
              <a:ea typeface="Quicksand"/>
              <a:cs typeface="Quicksand"/>
              <a:sym typeface="Quicksand"/>
            </a:endParaRPr>
          </a:p>
          <a:p>
            <a:pPr indent="-304800" lvl="0" marL="457200" rtl="0" algn="l">
              <a:spcBef>
                <a:spcPts val="0"/>
              </a:spcBef>
              <a:spcAft>
                <a:spcPts val="0"/>
              </a:spcAft>
              <a:buClr>
                <a:schemeClr val="lt2"/>
              </a:buClr>
              <a:buSzPts val="1200"/>
              <a:buFont typeface="Quicksand"/>
              <a:buChar char="-"/>
            </a:pPr>
            <a:r>
              <a:rPr b="1" lang="en" sz="1200">
                <a:solidFill>
                  <a:schemeClr val="lt2"/>
                </a:solidFill>
                <a:latin typeface="Quicksand"/>
                <a:ea typeface="Quicksand"/>
                <a:cs typeface="Quicksand"/>
                <a:sym typeface="Quicksand"/>
              </a:rPr>
              <a:t>No meaningful data could be derived from ‘name’, ‘host_id’, ‘host_name’ to further understand data</a:t>
            </a:r>
            <a:endParaRPr b="1" sz="1200">
              <a:solidFill>
                <a:schemeClr val="lt2"/>
              </a:solidFill>
              <a:latin typeface="Quicksand"/>
              <a:ea typeface="Quicksand"/>
              <a:cs typeface="Quicksand"/>
              <a:sym typeface="Quicksand"/>
            </a:endParaRPr>
          </a:p>
        </p:txBody>
      </p:sp>
      <p:sp>
        <p:nvSpPr>
          <p:cNvPr id="531" name="Google Shape;531;p64"/>
          <p:cNvSpPr txBox="1"/>
          <p:nvPr/>
        </p:nvSpPr>
        <p:spPr>
          <a:xfrm>
            <a:off x="889950" y="3692850"/>
            <a:ext cx="6882000" cy="769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2"/>
              </a:buClr>
              <a:buSzPts val="1200"/>
              <a:buFont typeface="Quicksand"/>
              <a:buChar char="❏"/>
            </a:pPr>
            <a:r>
              <a:rPr b="1" lang="en">
                <a:solidFill>
                  <a:schemeClr val="lt2"/>
                </a:solidFill>
                <a:latin typeface="Quicksand"/>
                <a:ea typeface="Quicksand"/>
                <a:cs typeface="Quicksand"/>
                <a:sym typeface="Quicksand"/>
              </a:rPr>
              <a:t>Latitude and Longitude</a:t>
            </a:r>
            <a:endParaRPr b="1">
              <a:solidFill>
                <a:schemeClr val="lt2"/>
              </a:solidFill>
              <a:latin typeface="Quicksand"/>
              <a:ea typeface="Quicksand"/>
              <a:cs typeface="Quicksand"/>
              <a:sym typeface="Quicksand"/>
            </a:endParaRPr>
          </a:p>
          <a:p>
            <a:pPr indent="-304800" lvl="0" marL="457200" rtl="0" algn="l">
              <a:spcBef>
                <a:spcPts val="0"/>
              </a:spcBef>
              <a:spcAft>
                <a:spcPts val="0"/>
              </a:spcAft>
              <a:buClr>
                <a:schemeClr val="lt2"/>
              </a:buClr>
              <a:buSzPts val="1200"/>
              <a:buFont typeface="Quicksand"/>
              <a:buChar char="-"/>
            </a:pPr>
            <a:r>
              <a:rPr b="1" lang="en" sz="1200">
                <a:solidFill>
                  <a:schemeClr val="lt2"/>
                </a:solidFill>
                <a:latin typeface="Quicksand"/>
                <a:ea typeface="Quicksand"/>
                <a:cs typeface="Quicksand"/>
                <a:sym typeface="Quicksand"/>
              </a:rPr>
              <a:t>Suitable in performing data understanding</a:t>
            </a:r>
            <a:endParaRPr b="1" sz="1200">
              <a:solidFill>
                <a:schemeClr val="lt2"/>
              </a:solidFill>
              <a:latin typeface="Quicksand"/>
              <a:ea typeface="Quicksand"/>
              <a:cs typeface="Quicksand"/>
              <a:sym typeface="Quicksand"/>
            </a:endParaRPr>
          </a:p>
          <a:p>
            <a:pPr indent="-304800" lvl="0" marL="457200" rtl="0" algn="l">
              <a:spcBef>
                <a:spcPts val="0"/>
              </a:spcBef>
              <a:spcAft>
                <a:spcPts val="0"/>
              </a:spcAft>
              <a:buClr>
                <a:schemeClr val="lt2"/>
              </a:buClr>
              <a:buSzPts val="1200"/>
              <a:buFont typeface="Quicksand"/>
              <a:buChar char="-"/>
            </a:pPr>
            <a:r>
              <a:rPr b="1" lang="en" sz="1200">
                <a:solidFill>
                  <a:schemeClr val="lt2"/>
                </a:solidFill>
                <a:latin typeface="Quicksand"/>
                <a:ea typeface="Quicksand"/>
                <a:cs typeface="Quicksand"/>
                <a:sym typeface="Quicksand"/>
              </a:rPr>
              <a:t>Not suitable in predicting price target</a:t>
            </a:r>
            <a:endParaRPr b="1" sz="1200">
              <a:solidFill>
                <a:schemeClr val="lt2"/>
              </a:solidFill>
              <a:latin typeface="Quicksand"/>
              <a:ea typeface="Quicksand"/>
              <a:cs typeface="Quicksand"/>
              <a:sym typeface="Quicksa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5"/>
          <p:cNvSpPr txBox="1"/>
          <p:nvPr/>
        </p:nvSpPr>
        <p:spPr>
          <a:xfrm>
            <a:off x="416125" y="204950"/>
            <a:ext cx="8417700" cy="6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3.2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‘last_review’</a:t>
            </a:r>
            <a:r>
              <a:rPr b="1" lang="en" sz="2400">
                <a:solidFill>
                  <a:srgbClr val="00C3B1"/>
                </a:solidFill>
                <a:latin typeface="Rajdhani"/>
                <a:ea typeface="Rajdhani"/>
                <a:cs typeface="Rajdhani"/>
                <a:sym typeface="Rajdhani"/>
              </a:rPr>
              <a:t> Transformation &amp; Missing Value Treatment</a:t>
            </a:r>
            <a:endParaRPr b="1" sz="2400">
              <a:solidFill>
                <a:schemeClr val="lt2"/>
              </a:solidFill>
              <a:latin typeface="Rajdhani"/>
              <a:ea typeface="Rajdhani"/>
              <a:cs typeface="Rajdhani"/>
              <a:sym typeface="Rajdhani"/>
            </a:endParaRPr>
          </a:p>
        </p:txBody>
      </p:sp>
      <p:pic>
        <p:nvPicPr>
          <p:cNvPr id="537" name="Google Shape;537;p65"/>
          <p:cNvPicPr preferRelativeResize="0"/>
          <p:nvPr/>
        </p:nvPicPr>
        <p:blipFill>
          <a:blip r:embed="rId3">
            <a:alphaModFix/>
          </a:blip>
          <a:stretch>
            <a:fillRect/>
          </a:stretch>
        </p:blipFill>
        <p:spPr>
          <a:xfrm>
            <a:off x="824238" y="1589425"/>
            <a:ext cx="3125400" cy="1937400"/>
          </a:xfrm>
          <a:prstGeom prst="roundRect">
            <a:avLst>
              <a:gd fmla="val 16667" name="adj"/>
            </a:avLst>
          </a:prstGeom>
          <a:noFill/>
          <a:ln cap="flat" cmpd="sng" w="28575">
            <a:solidFill>
              <a:schemeClr val="lt1"/>
            </a:solidFill>
            <a:prstDash val="solid"/>
            <a:round/>
            <a:headEnd len="sm" w="sm" type="none"/>
            <a:tailEnd len="sm" w="sm" type="none"/>
          </a:ln>
        </p:spPr>
      </p:pic>
      <p:sp>
        <p:nvSpPr>
          <p:cNvPr id="538" name="Google Shape;538;p65"/>
          <p:cNvSpPr/>
          <p:nvPr/>
        </p:nvSpPr>
        <p:spPr>
          <a:xfrm>
            <a:off x="1413676" y="2703471"/>
            <a:ext cx="725400" cy="654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65"/>
          <p:cNvCxnSpPr>
            <a:stCxn id="538" idx="2"/>
          </p:cNvCxnSpPr>
          <p:nvPr/>
        </p:nvCxnSpPr>
        <p:spPr>
          <a:xfrm flipH="1">
            <a:off x="1065376" y="3358371"/>
            <a:ext cx="711000" cy="485400"/>
          </a:xfrm>
          <a:prstGeom prst="straightConnector1">
            <a:avLst/>
          </a:prstGeom>
          <a:noFill/>
          <a:ln cap="flat" cmpd="sng" w="28575">
            <a:solidFill>
              <a:srgbClr val="FF0000"/>
            </a:solidFill>
            <a:prstDash val="solid"/>
            <a:round/>
            <a:headEnd len="med" w="med" type="none"/>
            <a:tailEnd len="med" w="med" type="none"/>
          </a:ln>
        </p:spPr>
      </p:cxnSp>
      <p:sp>
        <p:nvSpPr>
          <p:cNvPr id="540" name="Google Shape;540;p65"/>
          <p:cNvSpPr txBox="1"/>
          <p:nvPr/>
        </p:nvSpPr>
        <p:spPr>
          <a:xfrm>
            <a:off x="208100" y="3843825"/>
            <a:ext cx="3564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Quicksand"/>
                <a:ea typeface="Quicksand"/>
                <a:cs typeface="Quicksand"/>
                <a:sym typeface="Quicksand"/>
              </a:rPr>
              <a:t>Step 2:</a:t>
            </a:r>
            <a:endParaRPr b="1" sz="1200">
              <a:solidFill>
                <a:schemeClr val="lt2"/>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2"/>
                </a:solidFill>
                <a:latin typeface="Quicksand"/>
                <a:ea typeface="Quicksand"/>
                <a:cs typeface="Quicksand"/>
                <a:sym typeface="Quicksand"/>
              </a:rPr>
              <a:t>Fill NaT values with median number of days</a:t>
            </a:r>
            <a:endParaRPr b="1" sz="1200">
              <a:solidFill>
                <a:schemeClr val="lt2"/>
              </a:solidFill>
              <a:latin typeface="Quicksand"/>
              <a:ea typeface="Quicksand"/>
              <a:cs typeface="Quicksand"/>
              <a:sym typeface="Quicksand"/>
            </a:endParaRPr>
          </a:p>
          <a:p>
            <a:pPr indent="0" lvl="0" marL="0" rtl="0" algn="l">
              <a:spcBef>
                <a:spcPts val="0"/>
              </a:spcBef>
              <a:spcAft>
                <a:spcPts val="0"/>
              </a:spcAft>
              <a:buNone/>
            </a:pPr>
            <a:r>
              <a:t/>
            </a:r>
            <a:endParaRPr b="1" sz="1200">
              <a:solidFill>
                <a:schemeClr val="lt2"/>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2"/>
                </a:solidFill>
                <a:latin typeface="Quicksand"/>
                <a:ea typeface="Quicksand"/>
                <a:cs typeface="Quicksand"/>
                <a:sym typeface="Quicksand"/>
              </a:rPr>
              <a:t>Step 3:</a:t>
            </a:r>
            <a:endParaRPr b="1" sz="1200">
              <a:solidFill>
                <a:schemeClr val="lt2"/>
              </a:solidFill>
              <a:latin typeface="Quicksand"/>
              <a:ea typeface="Quicksand"/>
              <a:cs typeface="Quicksand"/>
              <a:sym typeface="Quicksand"/>
            </a:endParaRPr>
          </a:p>
          <a:p>
            <a:pPr indent="0" lvl="0" marL="0" rtl="0" algn="l">
              <a:spcBef>
                <a:spcPts val="0"/>
              </a:spcBef>
              <a:spcAft>
                <a:spcPts val="0"/>
              </a:spcAft>
              <a:buNone/>
            </a:pPr>
            <a:r>
              <a:rPr b="1" lang="en" sz="1200">
                <a:solidFill>
                  <a:schemeClr val="lt2"/>
                </a:solidFill>
                <a:latin typeface="Quicksand"/>
                <a:ea typeface="Quicksand"/>
                <a:cs typeface="Quicksand"/>
                <a:sym typeface="Quicksand"/>
              </a:rPr>
              <a:t>Conversion to integer required</a:t>
            </a:r>
            <a:endParaRPr b="1" sz="1200">
              <a:solidFill>
                <a:schemeClr val="lt2"/>
              </a:solidFill>
              <a:latin typeface="Quicksand"/>
              <a:ea typeface="Quicksand"/>
              <a:cs typeface="Quicksand"/>
              <a:sym typeface="Quicksand"/>
            </a:endParaRPr>
          </a:p>
        </p:txBody>
      </p:sp>
      <p:sp>
        <p:nvSpPr>
          <p:cNvPr id="541" name="Google Shape;541;p65"/>
          <p:cNvSpPr txBox="1"/>
          <p:nvPr/>
        </p:nvSpPr>
        <p:spPr>
          <a:xfrm>
            <a:off x="852725" y="803300"/>
            <a:ext cx="6651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Quicksand"/>
              <a:buChar char="❏"/>
            </a:pPr>
            <a:r>
              <a:rPr b="1" lang="en">
                <a:solidFill>
                  <a:schemeClr val="lt2"/>
                </a:solidFill>
                <a:latin typeface="Quicksand"/>
                <a:ea typeface="Quicksand"/>
                <a:cs typeface="Quicksand"/>
                <a:sym typeface="Quicksand"/>
              </a:rPr>
              <a:t>To obtain further insight into the last_review date, we could transform it to the number of days since last_review</a:t>
            </a:r>
            <a:endParaRPr b="1">
              <a:solidFill>
                <a:schemeClr val="lt2"/>
              </a:solidFill>
              <a:latin typeface="Quicksand"/>
              <a:ea typeface="Quicksand"/>
              <a:cs typeface="Quicksand"/>
              <a:sym typeface="Quicksand"/>
            </a:endParaRPr>
          </a:p>
        </p:txBody>
      </p:sp>
      <p:sp>
        <p:nvSpPr>
          <p:cNvPr id="542" name="Google Shape;542;p65"/>
          <p:cNvSpPr/>
          <p:nvPr/>
        </p:nvSpPr>
        <p:spPr>
          <a:xfrm>
            <a:off x="1225001" y="1955421"/>
            <a:ext cx="725400" cy="654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 name="Google Shape;543;p65"/>
          <p:cNvCxnSpPr>
            <a:endCxn id="542" idx="3"/>
          </p:cNvCxnSpPr>
          <p:nvPr/>
        </p:nvCxnSpPr>
        <p:spPr>
          <a:xfrm flipH="1">
            <a:off x="1950401" y="1944171"/>
            <a:ext cx="2251500" cy="338700"/>
          </a:xfrm>
          <a:prstGeom prst="straightConnector1">
            <a:avLst/>
          </a:prstGeom>
          <a:noFill/>
          <a:ln cap="flat" cmpd="sng" w="28575">
            <a:solidFill>
              <a:srgbClr val="FF0000"/>
            </a:solidFill>
            <a:prstDash val="solid"/>
            <a:round/>
            <a:headEnd len="med" w="med" type="none"/>
            <a:tailEnd len="med" w="med" type="none"/>
          </a:ln>
        </p:spPr>
      </p:cxnSp>
      <p:sp>
        <p:nvSpPr>
          <p:cNvPr id="544" name="Google Shape;544;p65"/>
          <p:cNvSpPr txBox="1"/>
          <p:nvPr/>
        </p:nvSpPr>
        <p:spPr>
          <a:xfrm>
            <a:off x="4202050" y="1589425"/>
            <a:ext cx="351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Quicksand"/>
                <a:ea typeface="Quicksand"/>
                <a:cs typeface="Quicksand"/>
                <a:sym typeface="Quicksand"/>
              </a:rPr>
              <a:t>Calculate number of days between today’s date and date record</a:t>
            </a:r>
            <a:endParaRPr b="1" sz="1200">
              <a:solidFill>
                <a:schemeClr val="lt2"/>
              </a:solidFill>
              <a:latin typeface="Quicksand"/>
              <a:ea typeface="Quicksand"/>
              <a:cs typeface="Quicksand"/>
              <a:sym typeface="Quicksand"/>
            </a:endParaRPr>
          </a:p>
        </p:txBody>
      </p:sp>
      <p:sp>
        <p:nvSpPr>
          <p:cNvPr id="545" name="Google Shape;545;p65"/>
          <p:cNvSpPr txBox="1"/>
          <p:nvPr/>
        </p:nvSpPr>
        <p:spPr>
          <a:xfrm>
            <a:off x="4202050" y="1337025"/>
            <a:ext cx="1459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2"/>
                </a:solidFill>
                <a:latin typeface="Quicksand"/>
                <a:ea typeface="Quicksand"/>
                <a:cs typeface="Quicksand"/>
                <a:sym typeface="Quicksand"/>
              </a:rPr>
              <a:t>Step 1: </a:t>
            </a:r>
            <a:endParaRPr b="1" sz="1300">
              <a:solidFill>
                <a:schemeClr val="lt2"/>
              </a:solidFill>
              <a:latin typeface="Quicksand"/>
              <a:ea typeface="Quicksand"/>
              <a:cs typeface="Quicksand"/>
              <a:sym typeface="Quicksand"/>
            </a:endParaRPr>
          </a:p>
        </p:txBody>
      </p:sp>
      <p:pic>
        <p:nvPicPr>
          <p:cNvPr id="546" name="Google Shape;546;p65"/>
          <p:cNvPicPr preferRelativeResize="0"/>
          <p:nvPr/>
        </p:nvPicPr>
        <p:blipFill>
          <a:blip r:embed="rId4">
            <a:alphaModFix/>
          </a:blip>
          <a:stretch>
            <a:fillRect/>
          </a:stretch>
        </p:blipFill>
        <p:spPr>
          <a:xfrm>
            <a:off x="4995700" y="2840200"/>
            <a:ext cx="3777900" cy="1521900"/>
          </a:xfrm>
          <a:prstGeom prst="roundRect">
            <a:avLst>
              <a:gd fmla="val 16667" name="adj"/>
            </a:avLst>
          </a:prstGeom>
          <a:noFill/>
          <a:ln cap="flat" cmpd="sng" w="28575">
            <a:solidFill>
              <a:schemeClr val="accent2"/>
            </a:solidFill>
            <a:prstDash val="solid"/>
            <a:round/>
            <a:headEnd len="sm" w="sm" type="none"/>
            <a:tailEnd len="sm" w="sm" type="none"/>
          </a:ln>
        </p:spPr>
      </p:pic>
      <p:sp>
        <p:nvSpPr>
          <p:cNvPr id="547" name="Google Shape;547;p65"/>
          <p:cNvSpPr txBox="1"/>
          <p:nvPr/>
        </p:nvSpPr>
        <p:spPr>
          <a:xfrm>
            <a:off x="4920664" y="2414250"/>
            <a:ext cx="51225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 </a:t>
            </a:r>
            <a:r>
              <a:rPr b="1" lang="en" sz="1500">
                <a:solidFill>
                  <a:schemeClr val="lt2"/>
                </a:solidFill>
                <a:latin typeface="Rajdhani"/>
                <a:ea typeface="Rajdhani"/>
                <a:cs typeface="Rajdhani"/>
                <a:sym typeface="Rajdhani"/>
              </a:rPr>
              <a:t>column transformation and imputation</a:t>
            </a:r>
            <a:r>
              <a:rPr b="1" lang="en" sz="1500">
                <a:solidFill>
                  <a:schemeClr val="lt2"/>
                </a:solidFill>
                <a:latin typeface="Rajdhani"/>
                <a:ea typeface="Rajdhani"/>
                <a:cs typeface="Rajdhani"/>
                <a:sym typeface="Rajdhani"/>
              </a:rPr>
              <a:t>:</a:t>
            </a:r>
            <a:endParaRPr b="1" sz="1500">
              <a:solidFill>
                <a:schemeClr val="lt2"/>
              </a:solidFill>
              <a:latin typeface="Rajdhani"/>
              <a:ea typeface="Rajdhani"/>
              <a:cs typeface="Rajdhani"/>
              <a:sym typeface="Rajdhani"/>
            </a:endParaRPr>
          </a:p>
        </p:txBody>
      </p:sp>
      <p:cxnSp>
        <p:nvCxnSpPr>
          <p:cNvPr id="548" name="Google Shape;548;p65"/>
          <p:cNvCxnSpPr/>
          <p:nvPr/>
        </p:nvCxnSpPr>
        <p:spPr>
          <a:xfrm>
            <a:off x="4154375" y="3267550"/>
            <a:ext cx="559500" cy="13800"/>
          </a:xfrm>
          <a:prstGeom prst="straightConnector1">
            <a:avLst/>
          </a:prstGeom>
          <a:noFill/>
          <a:ln cap="flat" cmpd="sng" w="38100">
            <a:solidFill>
              <a:schemeClr val="lt1"/>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6"/>
          <p:cNvSpPr txBox="1"/>
          <p:nvPr/>
        </p:nvSpPr>
        <p:spPr>
          <a:xfrm>
            <a:off x="405650" y="245875"/>
            <a:ext cx="7114800" cy="6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3.2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‘review_per_month’</a:t>
            </a:r>
            <a:r>
              <a:rPr b="1" lang="en" sz="2400">
                <a:solidFill>
                  <a:srgbClr val="00C3B1"/>
                </a:solidFill>
                <a:latin typeface="Rajdhani"/>
                <a:ea typeface="Rajdhani"/>
                <a:cs typeface="Rajdhani"/>
                <a:sym typeface="Rajdhani"/>
              </a:rPr>
              <a:t> Missing Value Treatment</a:t>
            </a:r>
            <a:endParaRPr b="1" sz="2400">
              <a:solidFill>
                <a:schemeClr val="lt2"/>
              </a:solidFill>
              <a:latin typeface="Rajdhani"/>
              <a:ea typeface="Rajdhani"/>
              <a:cs typeface="Rajdhani"/>
              <a:sym typeface="Rajdhani"/>
            </a:endParaRPr>
          </a:p>
        </p:txBody>
      </p:sp>
      <p:pic>
        <p:nvPicPr>
          <p:cNvPr id="554" name="Google Shape;554;p66"/>
          <p:cNvPicPr preferRelativeResize="0"/>
          <p:nvPr/>
        </p:nvPicPr>
        <p:blipFill>
          <a:blip r:embed="rId3">
            <a:alphaModFix/>
          </a:blip>
          <a:stretch>
            <a:fillRect/>
          </a:stretch>
        </p:blipFill>
        <p:spPr>
          <a:xfrm>
            <a:off x="302425" y="1526825"/>
            <a:ext cx="3463200" cy="1934400"/>
          </a:xfrm>
          <a:prstGeom prst="roundRect">
            <a:avLst>
              <a:gd fmla="val 16667" name="adj"/>
            </a:avLst>
          </a:prstGeom>
          <a:noFill/>
          <a:ln cap="flat" cmpd="sng" w="28575">
            <a:solidFill>
              <a:schemeClr val="lt1"/>
            </a:solidFill>
            <a:prstDash val="solid"/>
            <a:round/>
            <a:headEnd len="sm" w="sm" type="none"/>
            <a:tailEnd len="sm" w="sm" type="none"/>
          </a:ln>
        </p:spPr>
      </p:pic>
      <p:sp>
        <p:nvSpPr>
          <p:cNvPr id="555" name="Google Shape;555;p66"/>
          <p:cNvSpPr txBox="1"/>
          <p:nvPr/>
        </p:nvSpPr>
        <p:spPr>
          <a:xfrm>
            <a:off x="102300" y="1003625"/>
            <a:ext cx="45570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lt2"/>
              </a:buClr>
              <a:buSzPts val="1100"/>
              <a:buFont typeface="Quicksand"/>
              <a:buChar char="❏"/>
            </a:pPr>
            <a:r>
              <a:rPr b="1" lang="en" sz="1100">
                <a:solidFill>
                  <a:schemeClr val="lt2"/>
                </a:solidFill>
                <a:latin typeface="Quicksand"/>
                <a:ea typeface="Quicksand"/>
                <a:cs typeface="Quicksand"/>
                <a:sym typeface="Quicksand"/>
              </a:rPr>
              <a:t>Mean imputation not suitable due to positively-skewed distribution → Imputation with Median</a:t>
            </a:r>
            <a:endParaRPr b="1" sz="1100">
              <a:solidFill>
                <a:schemeClr val="lt2"/>
              </a:solidFill>
              <a:latin typeface="Quicksand"/>
              <a:ea typeface="Quicksand"/>
              <a:cs typeface="Quicksand"/>
              <a:sym typeface="Quicksand"/>
            </a:endParaRPr>
          </a:p>
        </p:txBody>
      </p:sp>
      <p:pic>
        <p:nvPicPr>
          <p:cNvPr id="556" name="Google Shape;556;p66"/>
          <p:cNvPicPr preferRelativeResize="0"/>
          <p:nvPr/>
        </p:nvPicPr>
        <p:blipFill>
          <a:blip r:embed="rId4">
            <a:alphaModFix/>
          </a:blip>
          <a:stretch>
            <a:fillRect/>
          </a:stretch>
        </p:blipFill>
        <p:spPr>
          <a:xfrm>
            <a:off x="4222525" y="2079713"/>
            <a:ext cx="4610100" cy="828600"/>
          </a:xfrm>
          <a:prstGeom prst="roundRect">
            <a:avLst>
              <a:gd fmla="val 16667" name="adj"/>
            </a:avLst>
          </a:prstGeom>
          <a:noFill/>
          <a:ln cap="flat" cmpd="sng" w="28575">
            <a:solidFill>
              <a:schemeClr val="lt1"/>
            </a:solidFill>
            <a:prstDash val="solid"/>
            <a:round/>
            <a:headEnd len="sm" w="sm" type="none"/>
            <a:tailEnd len="sm" w="sm" type="none"/>
          </a:ln>
        </p:spPr>
      </p:pic>
      <p:sp>
        <p:nvSpPr>
          <p:cNvPr id="557" name="Google Shape;557;p66"/>
          <p:cNvSpPr txBox="1"/>
          <p:nvPr/>
        </p:nvSpPr>
        <p:spPr>
          <a:xfrm>
            <a:off x="4222450" y="1526825"/>
            <a:ext cx="44385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lt2"/>
              </a:buClr>
              <a:buSzPts val="1100"/>
              <a:buFont typeface="Quicksand"/>
              <a:buChar char="❏"/>
            </a:pPr>
            <a:r>
              <a:rPr b="1" lang="en" sz="1100">
                <a:solidFill>
                  <a:schemeClr val="lt2"/>
                </a:solidFill>
                <a:latin typeface="Quicksand"/>
                <a:ea typeface="Quicksand"/>
                <a:cs typeface="Quicksand"/>
                <a:sym typeface="Quicksand"/>
              </a:rPr>
              <a:t>0.55 (median) would be imputed to rows with null values</a:t>
            </a:r>
            <a:endParaRPr b="1" sz="1100">
              <a:solidFill>
                <a:schemeClr val="lt2"/>
              </a:solidFill>
              <a:latin typeface="Quicksand"/>
              <a:ea typeface="Quicksand"/>
              <a:cs typeface="Quicksand"/>
              <a:sym typeface="Quicksand"/>
            </a:endParaRPr>
          </a:p>
        </p:txBody>
      </p:sp>
      <p:pic>
        <p:nvPicPr>
          <p:cNvPr id="558" name="Google Shape;558;p66"/>
          <p:cNvPicPr preferRelativeResize="0"/>
          <p:nvPr/>
        </p:nvPicPr>
        <p:blipFill>
          <a:blip r:embed="rId5">
            <a:alphaModFix/>
          </a:blip>
          <a:stretch>
            <a:fillRect/>
          </a:stretch>
        </p:blipFill>
        <p:spPr>
          <a:xfrm>
            <a:off x="236075" y="3935763"/>
            <a:ext cx="8671800" cy="1006800"/>
          </a:xfrm>
          <a:prstGeom prst="roundRect">
            <a:avLst>
              <a:gd fmla="val 16667" name="adj"/>
            </a:avLst>
          </a:prstGeom>
          <a:noFill/>
          <a:ln cap="flat" cmpd="sng" w="28575">
            <a:solidFill>
              <a:schemeClr val="lt1"/>
            </a:solidFill>
            <a:prstDash val="solid"/>
            <a:round/>
            <a:headEnd len="sm" w="sm" type="none"/>
            <a:tailEnd len="sm" w="sm" type="none"/>
          </a:ln>
        </p:spPr>
      </p:pic>
      <p:cxnSp>
        <p:nvCxnSpPr>
          <p:cNvPr id="559" name="Google Shape;559;p66"/>
          <p:cNvCxnSpPr>
            <a:stCxn id="554" idx="3"/>
            <a:endCxn id="556" idx="1"/>
          </p:cNvCxnSpPr>
          <p:nvPr/>
        </p:nvCxnSpPr>
        <p:spPr>
          <a:xfrm>
            <a:off x="3765625" y="2494025"/>
            <a:ext cx="456900" cy="0"/>
          </a:xfrm>
          <a:prstGeom prst="straightConnector1">
            <a:avLst/>
          </a:prstGeom>
          <a:noFill/>
          <a:ln cap="flat" cmpd="sng" w="38100">
            <a:solidFill>
              <a:schemeClr val="lt1"/>
            </a:solidFill>
            <a:prstDash val="solid"/>
            <a:round/>
            <a:headEnd len="med" w="med" type="none"/>
            <a:tailEnd len="med" w="med" type="triangle"/>
          </a:ln>
        </p:spPr>
      </p:cxnSp>
      <p:cxnSp>
        <p:nvCxnSpPr>
          <p:cNvPr id="560" name="Google Shape;560;p66"/>
          <p:cNvCxnSpPr>
            <a:stCxn id="556" idx="2"/>
            <a:endCxn id="558" idx="0"/>
          </p:cNvCxnSpPr>
          <p:nvPr/>
        </p:nvCxnSpPr>
        <p:spPr>
          <a:xfrm flipH="1">
            <a:off x="4571875" y="2908313"/>
            <a:ext cx="1955700" cy="1027500"/>
          </a:xfrm>
          <a:prstGeom prst="straightConnector1">
            <a:avLst/>
          </a:prstGeom>
          <a:noFill/>
          <a:ln cap="flat" cmpd="sng" w="38100">
            <a:solidFill>
              <a:schemeClr val="lt1"/>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4" name="Shape 564"/>
        <p:cNvGrpSpPr/>
        <p:nvPr/>
      </p:nvGrpSpPr>
      <p:grpSpPr>
        <a:xfrm>
          <a:off x="0" y="0"/>
          <a:ext cx="0" cy="0"/>
          <a:chOff x="0" y="0"/>
          <a:chExt cx="0" cy="0"/>
        </a:xfrm>
      </p:grpSpPr>
      <p:sp>
        <p:nvSpPr>
          <p:cNvPr id="565" name="Google Shape;565;p67"/>
          <p:cNvSpPr txBox="1"/>
          <p:nvPr/>
        </p:nvSpPr>
        <p:spPr>
          <a:xfrm>
            <a:off x="540750" y="306550"/>
            <a:ext cx="7899000" cy="5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3.2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Focus on Subset of Region in Price Prediction Model</a:t>
            </a:r>
            <a:endParaRPr b="1" sz="2400">
              <a:solidFill>
                <a:schemeClr val="lt2"/>
              </a:solidFill>
              <a:latin typeface="Rajdhani"/>
              <a:ea typeface="Rajdhani"/>
              <a:cs typeface="Rajdhani"/>
              <a:sym typeface="Rajdhani"/>
            </a:endParaRPr>
          </a:p>
        </p:txBody>
      </p:sp>
      <p:sp>
        <p:nvSpPr>
          <p:cNvPr id="566" name="Google Shape;566;p67"/>
          <p:cNvSpPr txBox="1"/>
          <p:nvPr/>
        </p:nvSpPr>
        <p:spPr>
          <a:xfrm>
            <a:off x="583800" y="2097075"/>
            <a:ext cx="7812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2"/>
                </a:solidFill>
                <a:latin typeface="Rajdhani"/>
                <a:ea typeface="Rajdhani"/>
                <a:cs typeface="Rajdhani"/>
                <a:sym typeface="Rajdhani"/>
              </a:rPr>
              <a:t>Chosen Regions in ‘neighbourhood_group’ to Focus on building Price Prediction model:</a:t>
            </a:r>
            <a:endParaRPr b="1" sz="1600">
              <a:solidFill>
                <a:schemeClr val="lt2"/>
              </a:solidFill>
              <a:latin typeface="Rajdhani"/>
              <a:ea typeface="Rajdhani"/>
              <a:cs typeface="Rajdhani"/>
              <a:sym typeface="Rajdhani"/>
            </a:endParaRPr>
          </a:p>
          <a:p>
            <a:pPr indent="0" lvl="0" marL="0" rtl="0" algn="l">
              <a:spcBef>
                <a:spcPts val="0"/>
              </a:spcBef>
              <a:spcAft>
                <a:spcPts val="0"/>
              </a:spcAft>
              <a:buNone/>
            </a:pPr>
            <a:r>
              <a:rPr b="1" lang="en" sz="1500">
                <a:solidFill>
                  <a:srgbClr val="FFFFFF"/>
                </a:solidFill>
                <a:latin typeface="Rajdhani"/>
                <a:ea typeface="Rajdhani"/>
                <a:cs typeface="Rajdhani"/>
                <a:sym typeface="Rajdhani"/>
              </a:rPr>
              <a:t>Properties along East-West Line of Singapore: </a:t>
            </a:r>
            <a:r>
              <a:rPr b="1" lang="en" sz="1500">
                <a:solidFill>
                  <a:schemeClr val="lt1"/>
                </a:solidFill>
                <a:latin typeface="Rajdhani"/>
                <a:ea typeface="Rajdhani"/>
                <a:cs typeface="Rajdhani"/>
                <a:sym typeface="Rajdhani"/>
              </a:rPr>
              <a:t>West Region, Central Region, East Region </a:t>
            </a:r>
            <a:endParaRPr b="1" sz="1500">
              <a:solidFill>
                <a:schemeClr val="lt1"/>
              </a:solidFill>
              <a:latin typeface="Rajdhani"/>
              <a:ea typeface="Rajdhani"/>
              <a:cs typeface="Rajdhani"/>
              <a:sym typeface="Rajdhani"/>
            </a:endParaRPr>
          </a:p>
          <a:p>
            <a:pPr indent="0" lvl="0" marL="0" rtl="0" algn="l">
              <a:spcBef>
                <a:spcPts val="0"/>
              </a:spcBef>
              <a:spcAft>
                <a:spcPts val="0"/>
              </a:spcAft>
              <a:buNone/>
            </a:pPr>
            <a:r>
              <a:t/>
            </a:r>
            <a:endParaRPr b="1" sz="1600">
              <a:solidFill>
                <a:schemeClr val="lt2"/>
              </a:solidFill>
              <a:latin typeface="Rajdhani"/>
              <a:ea typeface="Rajdhani"/>
              <a:cs typeface="Rajdhani"/>
              <a:sym typeface="Rajdhani"/>
            </a:endParaRPr>
          </a:p>
          <a:p>
            <a:pPr indent="0" lvl="0" marL="0" rtl="0" algn="l">
              <a:spcBef>
                <a:spcPts val="0"/>
              </a:spcBef>
              <a:spcAft>
                <a:spcPts val="0"/>
              </a:spcAft>
              <a:buNone/>
            </a:pPr>
            <a:r>
              <a:rPr b="1" lang="en" sz="1600">
                <a:solidFill>
                  <a:schemeClr val="lt2"/>
                </a:solidFill>
                <a:latin typeface="Rajdhani"/>
                <a:ea typeface="Rajdhani"/>
                <a:cs typeface="Rajdhani"/>
                <a:sym typeface="Rajdhani"/>
              </a:rPr>
              <a:t>Rows of Regions to be removed in dataframe:</a:t>
            </a:r>
            <a:endParaRPr b="1" sz="1600">
              <a:solidFill>
                <a:schemeClr val="lt2"/>
              </a:solidFill>
              <a:latin typeface="Rajdhani"/>
              <a:ea typeface="Rajdhani"/>
              <a:cs typeface="Rajdhani"/>
              <a:sym typeface="Rajdhani"/>
            </a:endParaRPr>
          </a:p>
          <a:p>
            <a:pPr indent="0" lvl="0" marL="0" rtl="0" algn="l">
              <a:spcBef>
                <a:spcPts val="0"/>
              </a:spcBef>
              <a:spcAft>
                <a:spcPts val="0"/>
              </a:spcAft>
              <a:buNone/>
            </a:pPr>
            <a:r>
              <a:rPr b="1" lang="en" sz="1500">
                <a:solidFill>
                  <a:schemeClr val="lt1"/>
                </a:solidFill>
                <a:latin typeface="Rajdhani"/>
                <a:ea typeface="Rajdhani"/>
                <a:cs typeface="Rajdhani"/>
                <a:sym typeface="Rajdhani"/>
              </a:rPr>
              <a:t>North Region, North-East Region</a:t>
            </a:r>
            <a:endParaRPr b="1" sz="1500">
              <a:solidFill>
                <a:schemeClr val="lt1"/>
              </a:solidFill>
              <a:latin typeface="Rajdhani"/>
              <a:ea typeface="Rajdhani"/>
              <a:cs typeface="Rajdhani"/>
              <a:sym typeface="Rajdhani"/>
            </a:endParaRPr>
          </a:p>
        </p:txBody>
      </p:sp>
      <p:pic>
        <p:nvPicPr>
          <p:cNvPr id="567" name="Google Shape;567;p67"/>
          <p:cNvPicPr preferRelativeResize="0"/>
          <p:nvPr/>
        </p:nvPicPr>
        <p:blipFill>
          <a:blip r:embed="rId4">
            <a:alphaModFix/>
          </a:blip>
          <a:stretch>
            <a:fillRect/>
          </a:stretch>
        </p:blipFill>
        <p:spPr>
          <a:xfrm>
            <a:off x="629300" y="1047300"/>
            <a:ext cx="5843400" cy="1016400"/>
          </a:xfrm>
          <a:prstGeom prst="roundRect">
            <a:avLst>
              <a:gd fmla="val 16667" name="adj"/>
            </a:avLst>
          </a:prstGeom>
          <a:noFill/>
          <a:ln cap="flat" cmpd="sng" w="28575">
            <a:solidFill>
              <a:schemeClr val="lt1"/>
            </a:solidFill>
            <a:prstDash val="solid"/>
            <a:round/>
            <a:headEnd len="sm" w="sm" type="none"/>
            <a:tailEnd len="sm" w="sm" type="none"/>
          </a:ln>
        </p:spPr>
      </p:pic>
      <p:pic>
        <p:nvPicPr>
          <p:cNvPr id="568" name="Google Shape;568;p67"/>
          <p:cNvPicPr preferRelativeResize="0"/>
          <p:nvPr/>
        </p:nvPicPr>
        <p:blipFill>
          <a:blip r:embed="rId5">
            <a:alphaModFix/>
          </a:blip>
          <a:stretch>
            <a:fillRect/>
          </a:stretch>
        </p:blipFill>
        <p:spPr>
          <a:xfrm>
            <a:off x="6955600" y="766150"/>
            <a:ext cx="1966800" cy="1385400"/>
          </a:xfrm>
          <a:prstGeom prst="roundRect">
            <a:avLst>
              <a:gd fmla="val 16667" name="adj"/>
            </a:avLst>
          </a:prstGeom>
          <a:noFill/>
          <a:ln>
            <a:noFill/>
          </a:ln>
        </p:spPr>
      </p:pic>
      <p:pic>
        <p:nvPicPr>
          <p:cNvPr id="569" name="Google Shape;569;p67"/>
          <p:cNvPicPr preferRelativeResize="0"/>
          <p:nvPr/>
        </p:nvPicPr>
        <p:blipFill>
          <a:blip r:embed="rId6">
            <a:alphaModFix/>
          </a:blip>
          <a:stretch>
            <a:fillRect/>
          </a:stretch>
        </p:blipFill>
        <p:spPr>
          <a:xfrm>
            <a:off x="629300" y="3570350"/>
            <a:ext cx="7072800" cy="1075800"/>
          </a:xfrm>
          <a:prstGeom prst="roundRect">
            <a:avLst>
              <a:gd fmla="val 16667" name="adj"/>
            </a:avLst>
          </a:prstGeom>
          <a:noFill/>
          <a:ln cap="flat" cmpd="sng" w="28575">
            <a:solidFill>
              <a:schemeClr val="lt1"/>
            </a:solidFill>
            <a:prstDash val="solid"/>
            <a:round/>
            <a:headEnd len="sm" w="sm" type="none"/>
            <a:tailEnd len="sm" w="sm" type="none"/>
          </a:ln>
        </p:spPr>
      </p:pic>
      <p:cxnSp>
        <p:nvCxnSpPr>
          <p:cNvPr id="570" name="Google Shape;570;p67"/>
          <p:cNvCxnSpPr>
            <a:stCxn id="567" idx="1"/>
            <a:endCxn id="569" idx="1"/>
          </p:cNvCxnSpPr>
          <p:nvPr/>
        </p:nvCxnSpPr>
        <p:spPr>
          <a:xfrm>
            <a:off x="629300" y="1555500"/>
            <a:ext cx="600" cy="2552700"/>
          </a:xfrm>
          <a:prstGeom prst="bentConnector3">
            <a:avLst>
              <a:gd fmla="val -39687500" name="adj1"/>
            </a:avLst>
          </a:prstGeom>
          <a:noFill/>
          <a:ln cap="flat" cmpd="sng" w="28575">
            <a:solidFill>
              <a:schemeClr val="lt1"/>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8"/>
          <p:cNvSpPr txBox="1"/>
          <p:nvPr/>
        </p:nvSpPr>
        <p:spPr>
          <a:xfrm>
            <a:off x="467050" y="320925"/>
            <a:ext cx="8384100" cy="4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3.2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Focus on subset of price range in price prediction model</a:t>
            </a:r>
            <a:endParaRPr b="1" sz="2400">
              <a:solidFill>
                <a:schemeClr val="lt2"/>
              </a:solidFill>
              <a:latin typeface="Rajdhani"/>
              <a:ea typeface="Rajdhani"/>
              <a:cs typeface="Rajdhani"/>
              <a:sym typeface="Rajdhani"/>
            </a:endParaRPr>
          </a:p>
        </p:txBody>
      </p:sp>
      <p:grpSp>
        <p:nvGrpSpPr>
          <p:cNvPr id="576" name="Google Shape;576;p68"/>
          <p:cNvGrpSpPr/>
          <p:nvPr/>
        </p:nvGrpSpPr>
        <p:grpSpPr>
          <a:xfrm>
            <a:off x="755171" y="1866651"/>
            <a:ext cx="2630641" cy="1580618"/>
            <a:chOff x="536518" y="1215318"/>
            <a:chExt cx="5465700" cy="3240300"/>
          </a:xfrm>
        </p:grpSpPr>
        <p:pic>
          <p:nvPicPr>
            <p:cNvPr id="577" name="Google Shape;577;p68"/>
            <p:cNvPicPr preferRelativeResize="0"/>
            <p:nvPr/>
          </p:nvPicPr>
          <p:blipFill>
            <a:blip r:embed="rId3">
              <a:alphaModFix/>
            </a:blip>
            <a:stretch>
              <a:fillRect/>
            </a:stretch>
          </p:blipFill>
          <p:spPr>
            <a:xfrm>
              <a:off x="536518" y="1215318"/>
              <a:ext cx="5465700" cy="3240300"/>
            </a:xfrm>
            <a:prstGeom prst="roundRect">
              <a:avLst>
                <a:gd fmla="val 16667" name="adj"/>
              </a:avLst>
            </a:prstGeom>
            <a:noFill/>
            <a:ln cap="flat" cmpd="sng" w="28575">
              <a:solidFill>
                <a:schemeClr val="lt1"/>
              </a:solidFill>
              <a:prstDash val="solid"/>
              <a:round/>
              <a:headEnd len="sm" w="sm" type="none"/>
              <a:tailEnd len="sm" w="sm" type="none"/>
            </a:ln>
          </p:spPr>
        </p:pic>
        <p:sp>
          <p:nvSpPr>
            <p:cNvPr id="578" name="Google Shape;578;p68"/>
            <p:cNvSpPr/>
            <p:nvPr/>
          </p:nvSpPr>
          <p:spPr>
            <a:xfrm>
              <a:off x="1113796" y="2713339"/>
              <a:ext cx="4779300" cy="1626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68"/>
          <p:cNvSpPr txBox="1"/>
          <p:nvPr/>
        </p:nvSpPr>
        <p:spPr>
          <a:xfrm>
            <a:off x="513950" y="791325"/>
            <a:ext cx="7924500" cy="1200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Quicksand"/>
              <a:buChar char="❏"/>
            </a:pPr>
            <a:r>
              <a:rPr b="1" lang="en">
                <a:solidFill>
                  <a:schemeClr val="lt2"/>
                </a:solidFill>
                <a:latin typeface="Quicksand"/>
                <a:ea typeface="Quicksand"/>
                <a:cs typeface="Quicksand"/>
                <a:sym typeface="Quicksand"/>
              </a:rPr>
              <a:t>A large number of outliers can be found in our target variable, ‘price’, causing skewness in our finding if not handled</a:t>
            </a:r>
            <a:endParaRPr b="1">
              <a:solidFill>
                <a:schemeClr val="lt2"/>
              </a:solidFill>
              <a:latin typeface="Quicksand"/>
              <a:ea typeface="Quicksand"/>
              <a:cs typeface="Quicksand"/>
              <a:sym typeface="Quicksand"/>
            </a:endParaRPr>
          </a:p>
          <a:p>
            <a:pPr indent="-304800" lvl="0" marL="457200" rtl="0" algn="l">
              <a:spcBef>
                <a:spcPts val="0"/>
              </a:spcBef>
              <a:spcAft>
                <a:spcPts val="0"/>
              </a:spcAft>
              <a:buClr>
                <a:schemeClr val="lt2"/>
              </a:buClr>
              <a:buSzPts val="1200"/>
              <a:buFont typeface="Quicksand"/>
              <a:buChar char="-"/>
            </a:pPr>
            <a:r>
              <a:rPr b="1" lang="en" sz="1200">
                <a:solidFill>
                  <a:schemeClr val="lt2"/>
                </a:solidFill>
                <a:latin typeface="Quicksand"/>
                <a:ea typeface="Quicksand"/>
                <a:cs typeface="Quicksand"/>
                <a:sym typeface="Quicksand"/>
              </a:rPr>
              <a:t>Normalization not needed on Target variable (no impact on result)</a:t>
            </a:r>
            <a:endParaRPr b="1" sz="1200">
              <a:solidFill>
                <a:schemeClr val="lt2"/>
              </a:solidFill>
              <a:latin typeface="Quicksand"/>
              <a:ea typeface="Quicksand"/>
              <a:cs typeface="Quicksand"/>
              <a:sym typeface="Quicksand"/>
            </a:endParaRPr>
          </a:p>
          <a:p>
            <a:pPr indent="-304800" lvl="0" marL="457200" rtl="0" algn="l">
              <a:spcBef>
                <a:spcPts val="0"/>
              </a:spcBef>
              <a:spcAft>
                <a:spcPts val="0"/>
              </a:spcAft>
              <a:buClr>
                <a:schemeClr val="lt2"/>
              </a:buClr>
              <a:buSzPts val="1200"/>
              <a:buFont typeface="Quicksand"/>
              <a:buChar char="-"/>
            </a:pPr>
            <a:r>
              <a:rPr b="1" lang="en" sz="1200">
                <a:solidFill>
                  <a:schemeClr val="lt2"/>
                </a:solidFill>
                <a:latin typeface="Quicksand"/>
                <a:ea typeface="Quicksand"/>
                <a:cs typeface="Quicksand"/>
                <a:sym typeface="Quicksand"/>
              </a:rPr>
              <a:t>Using </a:t>
            </a:r>
            <a:r>
              <a:rPr b="1" lang="en" sz="1200">
                <a:solidFill>
                  <a:schemeClr val="lt2"/>
                </a:solidFill>
                <a:latin typeface="Quicksand"/>
                <a:ea typeface="Quicksand"/>
                <a:cs typeface="Quicksand"/>
                <a:sym typeface="Quicksand"/>
              </a:rPr>
              <a:t>Interquartile</a:t>
            </a:r>
            <a:r>
              <a:rPr b="1" lang="en" sz="1200">
                <a:solidFill>
                  <a:schemeClr val="lt2"/>
                </a:solidFill>
                <a:latin typeface="Quicksand"/>
                <a:ea typeface="Quicksand"/>
                <a:cs typeface="Quicksand"/>
                <a:sym typeface="Quicksand"/>
              </a:rPr>
              <a:t> Range (IQR) to remove outliers</a:t>
            </a:r>
            <a:endParaRPr b="1" sz="1200">
              <a:solidFill>
                <a:schemeClr val="lt2"/>
              </a:solidFill>
              <a:latin typeface="Quicksand"/>
              <a:ea typeface="Quicksand"/>
              <a:cs typeface="Quicksand"/>
              <a:sym typeface="Quicksand"/>
            </a:endParaRPr>
          </a:p>
          <a:p>
            <a:pPr indent="0" lvl="0" marL="457200" rtl="0" algn="l">
              <a:spcBef>
                <a:spcPts val="0"/>
              </a:spcBef>
              <a:spcAft>
                <a:spcPts val="0"/>
              </a:spcAft>
              <a:buNone/>
            </a:pPr>
            <a:r>
              <a:t/>
            </a:r>
            <a:endParaRPr b="1">
              <a:solidFill>
                <a:schemeClr val="lt2"/>
              </a:solidFill>
              <a:latin typeface="Quicksand"/>
              <a:ea typeface="Quicksand"/>
              <a:cs typeface="Quicksand"/>
              <a:sym typeface="Quicksand"/>
            </a:endParaRPr>
          </a:p>
        </p:txBody>
      </p:sp>
      <p:pic>
        <p:nvPicPr>
          <p:cNvPr id="580" name="Google Shape;580;p68"/>
          <p:cNvPicPr preferRelativeResize="0"/>
          <p:nvPr/>
        </p:nvPicPr>
        <p:blipFill>
          <a:blip r:embed="rId4">
            <a:alphaModFix/>
          </a:blip>
          <a:stretch>
            <a:fillRect/>
          </a:stretch>
        </p:blipFill>
        <p:spPr>
          <a:xfrm>
            <a:off x="1034438" y="3562150"/>
            <a:ext cx="2072100" cy="1453500"/>
          </a:xfrm>
          <a:prstGeom prst="roundRect">
            <a:avLst>
              <a:gd fmla="val 16667" name="adj"/>
            </a:avLst>
          </a:prstGeom>
          <a:noFill/>
          <a:ln cap="flat" cmpd="sng" w="28575">
            <a:solidFill>
              <a:schemeClr val="lt1"/>
            </a:solidFill>
            <a:prstDash val="solid"/>
            <a:round/>
            <a:headEnd len="sm" w="sm" type="none"/>
            <a:tailEnd len="sm" w="sm" type="none"/>
          </a:ln>
        </p:spPr>
      </p:pic>
      <p:cxnSp>
        <p:nvCxnSpPr>
          <p:cNvPr id="581" name="Google Shape;581;p68"/>
          <p:cNvCxnSpPr/>
          <p:nvPr/>
        </p:nvCxnSpPr>
        <p:spPr>
          <a:xfrm>
            <a:off x="3480338" y="2861925"/>
            <a:ext cx="456900" cy="0"/>
          </a:xfrm>
          <a:prstGeom prst="straightConnector1">
            <a:avLst/>
          </a:prstGeom>
          <a:noFill/>
          <a:ln cap="flat" cmpd="sng" w="38100">
            <a:solidFill>
              <a:schemeClr val="lt1"/>
            </a:solidFill>
            <a:prstDash val="solid"/>
            <a:round/>
            <a:headEnd len="med" w="med" type="none"/>
            <a:tailEnd len="med" w="med" type="triangle"/>
          </a:ln>
        </p:spPr>
      </p:cxnSp>
      <p:pic>
        <p:nvPicPr>
          <p:cNvPr id="582" name="Google Shape;582;p68"/>
          <p:cNvPicPr preferRelativeResize="0"/>
          <p:nvPr/>
        </p:nvPicPr>
        <p:blipFill>
          <a:blip r:embed="rId5">
            <a:alphaModFix/>
          </a:blip>
          <a:stretch>
            <a:fillRect/>
          </a:stretch>
        </p:blipFill>
        <p:spPr>
          <a:xfrm>
            <a:off x="4031800" y="2461012"/>
            <a:ext cx="4934400" cy="1299600"/>
          </a:xfrm>
          <a:prstGeom prst="roundRect">
            <a:avLst>
              <a:gd fmla="val 16667" name="adj"/>
            </a:avLst>
          </a:prstGeom>
          <a:noFill/>
          <a:ln cap="flat" cmpd="sng" w="28575">
            <a:solidFill>
              <a:schemeClr val="lt1"/>
            </a:solidFill>
            <a:prstDash val="solid"/>
            <a:round/>
            <a:headEnd len="sm" w="sm" type="none"/>
            <a:tailEnd len="sm" w="sm" type="none"/>
          </a:ln>
        </p:spPr>
      </p:pic>
      <p:sp>
        <p:nvSpPr>
          <p:cNvPr id="583" name="Google Shape;583;p68"/>
          <p:cNvSpPr txBox="1"/>
          <p:nvPr/>
        </p:nvSpPr>
        <p:spPr>
          <a:xfrm>
            <a:off x="4031800" y="1900700"/>
            <a:ext cx="44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Rajdhani"/>
                <a:ea typeface="Rajdhani"/>
                <a:cs typeface="Rajdhani"/>
                <a:sym typeface="Rajdhani"/>
              </a:rPr>
              <a:t>After IQR Outlier removal </a:t>
            </a:r>
            <a:endParaRPr b="1">
              <a:solidFill>
                <a:schemeClr val="lt2"/>
              </a:solidFill>
              <a:latin typeface="Rajdhani"/>
              <a:ea typeface="Rajdhani"/>
              <a:cs typeface="Rajdhani"/>
              <a:sym typeface="Rajdhani"/>
            </a:endParaRPr>
          </a:p>
          <a:p>
            <a:pPr indent="0" lvl="0" marL="0" rtl="0" algn="l">
              <a:spcBef>
                <a:spcPts val="0"/>
              </a:spcBef>
              <a:spcAft>
                <a:spcPts val="0"/>
              </a:spcAft>
              <a:buNone/>
            </a:pPr>
            <a:r>
              <a:rPr b="1" lang="en">
                <a:solidFill>
                  <a:schemeClr val="lt2"/>
                </a:solidFill>
                <a:latin typeface="Rajdhani"/>
                <a:ea typeface="Rajdhani"/>
                <a:cs typeface="Rajdhani"/>
                <a:sym typeface="Rajdhani"/>
              </a:rPr>
              <a:t>(Q1-1.5*IQR &lt; x &lt; Q3+1.5*IQR) or (-136.0, 400.0):</a:t>
            </a:r>
            <a:endParaRPr b="1">
              <a:solidFill>
                <a:schemeClr val="lt2"/>
              </a:solidFill>
              <a:latin typeface="Rajdhani"/>
              <a:ea typeface="Rajdhani"/>
              <a:cs typeface="Rajdhani"/>
              <a:sym typeface="Rajdhan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7" name="Shape 587"/>
        <p:cNvGrpSpPr/>
        <p:nvPr/>
      </p:nvGrpSpPr>
      <p:grpSpPr>
        <a:xfrm>
          <a:off x="0" y="0"/>
          <a:ext cx="0" cy="0"/>
          <a:chOff x="0" y="0"/>
          <a:chExt cx="0" cy="0"/>
        </a:xfrm>
      </p:grpSpPr>
      <p:sp>
        <p:nvSpPr>
          <p:cNvPr id="588" name="Google Shape;588;p69"/>
          <p:cNvSpPr txBox="1"/>
          <p:nvPr/>
        </p:nvSpPr>
        <p:spPr>
          <a:xfrm>
            <a:off x="295525" y="301000"/>
            <a:ext cx="7249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3.2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Ordinal Encoding for Object Data Type Columns</a:t>
            </a:r>
            <a:endParaRPr b="1" sz="2400">
              <a:solidFill>
                <a:schemeClr val="lt1"/>
              </a:solidFill>
              <a:latin typeface="Rajdhani"/>
              <a:ea typeface="Rajdhani"/>
              <a:cs typeface="Rajdhani"/>
              <a:sym typeface="Rajdhani"/>
            </a:endParaRPr>
          </a:p>
        </p:txBody>
      </p:sp>
      <p:grpSp>
        <p:nvGrpSpPr>
          <p:cNvPr id="589" name="Google Shape;589;p69"/>
          <p:cNvGrpSpPr/>
          <p:nvPr/>
        </p:nvGrpSpPr>
        <p:grpSpPr>
          <a:xfrm>
            <a:off x="227347" y="1448383"/>
            <a:ext cx="3682998" cy="2246734"/>
            <a:chOff x="295525" y="1158150"/>
            <a:chExt cx="4698900" cy="2703000"/>
          </a:xfrm>
        </p:grpSpPr>
        <p:pic>
          <p:nvPicPr>
            <p:cNvPr id="590" name="Google Shape;590;p69"/>
            <p:cNvPicPr preferRelativeResize="0"/>
            <p:nvPr/>
          </p:nvPicPr>
          <p:blipFill>
            <a:blip r:embed="rId4">
              <a:alphaModFix/>
            </a:blip>
            <a:stretch>
              <a:fillRect/>
            </a:stretch>
          </p:blipFill>
          <p:spPr>
            <a:xfrm>
              <a:off x="295525" y="1158150"/>
              <a:ext cx="4698900" cy="2703000"/>
            </a:xfrm>
            <a:prstGeom prst="roundRect">
              <a:avLst>
                <a:gd fmla="val 16667" name="adj"/>
              </a:avLst>
            </a:prstGeom>
            <a:noFill/>
            <a:ln>
              <a:noFill/>
            </a:ln>
          </p:spPr>
        </p:pic>
        <p:sp>
          <p:nvSpPr>
            <p:cNvPr id="591" name="Google Shape;591;p69"/>
            <p:cNvSpPr/>
            <p:nvPr/>
          </p:nvSpPr>
          <p:spPr>
            <a:xfrm>
              <a:off x="524575" y="1900525"/>
              <a:ext cx="4373700" cy="538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69"/>
          <p:cNvSpPr txBox="1"/>
          <p:nvPr/>
        </p:nvSpPr>
        <p:spPr>
          <a:xfrm>
            <a:off x="4052025" y="1401625"/>
            <a:ext cx="541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D966"/>
                </a:solidFill>
                <a:latin typeface="Quicksand"/>
                <a:ea typeface="Quicksand"/>
                <a:cs typeface="Quicksand"/>
                <a:sym typeface="Quicksand"/>
              </a:rPr>
              <a:t>ASG1 - Ordinal Encoding</a:t>
            </a:r>
            <a:r>
              <a:rPr b="1" lang="en">
                <a:solidFill>
                  <a:schemeClr val="lt2"/>
                </a:solidFill>
                <a:latin typeface="Quicksand"/>
                <a:ea typeface="Quicksand"/>
                <a:cs typeface="Quicksand"/>
                <a:sym typeface="Quicksand"/>
              </a:rPr>
              <a:t> for </a:t>
            </a:r>
            <a:r>
              <a:rPr b="1" lang="en">
                <a:solidFill>
                  <a:srgbClr val="FFD966"/>
                </a:solidFill>
                <a:latin typeface="Quicksand"/>
                <a:ea typeface="Quicksand"/>
                <a:cs typeface="Quicksand"/>
                <a:sym typeface="Quicksand"/>
              </a:rPr>
              <a:t>Neural Network Model</a:t>
            </a:r>
            <a:r>
              <a:rPr b="1" lang="en">
                <a:solidFill>
                  <a:schemeClr val="lt2"/>
                </a:solidFill>
                <a:latin typeface="Quicksand"/>
                <a:ea typeface="Quicksand"/>
                <a:cs typeface="Quicksand"/>
                <a:sym typeface="Quicksand"/>
              </a:rPr>
              <a:t>:</a:t>
            </a:r>
            <a:endParaRPr b="1">
              <a:solidFill>
                <a:schemeClr val="lt2"/>
              </a:solidFill>
              <a:latin typeface="Quicksand"/>
              <a:ea typeface="Quicksand"/>
              <a:cs typeface="Quicksand"/>
              <a:sym typeface="Quicksand"/>
            </a:endParaRPr>
          </a:p>
          <a:p>
            <a:pPr indent="0" lvl="0" marL="0" rtl="0" algn="l">
              <a:spcBef>
                <a:spcPts val="0"/>
              </a:spcBef>
              <a:spcAft>
                <a:spcPts val="0"/>
              </a:spcAft>
              <a:buNone/>
            </a:pPr>
            <a:r>
              <a:t/>
            </a:r>
            <a:endParaRPr b="1">
              <a:solidFill>
                <a:schemeClr val="lt2"/>
              </a:solidFill>
              <a:latin typeface="Quicksand"/>
              <a:ea typeface="Quicksand"/>
              <a:cs typeface="Quicksand"/>
              <a:sym typeface="Quicksand"/>
            </a:endParaRPr>
          </a:p>
          <a:p>
            <a:pPr indent="0" lvl="0" marL="0" rtl="0" algn="l">
              <a:spcBef>
                <a:spcPts val="0"/>
              </a:spcBef>
              <a:spcAft>
                <a:spcPts val="0"/>
              </a:spcAft>
              <a:buNone/>
            </a:pPr>
            <a:r>
              <a:t/>
            </a:r>
            <a:endParaRPr b="1">
              <a:solidFill>
                <a:schemeClr val="lt2"/>
              </a:solidFill>
              <a:latin typeface="Quicksand"/>
              <a:ea typeface="Quicksand"/>
              <a:cs typeface="Quicksand"/>
              <a:sym typeface="Quicksand"/>
            </a:endParaRPr>
          </a:p>
          <a:p>
            <a:pPr indent="0" lvl="0" marL="0" rtl="0" algn="l">
              <a:spcBef>
                <a:spcPts val="0"/>
              </a:spcBef>
              <a:spcAft>
                <a:spcPts val="0"/>
              </a:spcAft>
              <a:buNone/>
            </a:pPr>
            <a:r>
              <a:t/>
            </a:r>
            <a:endParaRPr b="1">
              <a:solidFill>
                <a:schemeClr val="lt2"/>
              </a:solidFill>
              <a:latin typeface="Quicksand"/>
              <a:ea typeface="Quicksand"/>
              <a:cs typeface="Quicksand"/>
              <a:sym typeface="Quicksand"/>
            </a:endParaRPr>
          </a:p>
        </p:txBody>
      </p:sp>
      <p:pic>
        <p:nvPicPr>
          <p:cNvPr id="593" name="Google Shape;593;p69"/>
          <p:cNvPicPr preferRelativeResize="0"/>
          <p:nvPr/>
        </p:nvPicPr>
        <p:blipFill>
          <a:blip r:embed="rId5">
            <a:alphaModFix/>
          </a:blip>
          <a:stretch>
            <a:fillRect/>
          </a:stretch>
        </p:blipFill>
        <p:spPr>
          <a:xfrm>
            <a:off x="4122938" y="1880300"/>
            <a:ext cx="601600" cy="601600"/>
          </a:xfrm>
          <a:prstGeom prst="rect">
            <a:avLst/>
          </a:prstGeom>
          <a:noFill/>
          <a:ln>
            <a:noFill/>
          </a:ln>
        </p:spPr>
      </p:pic>
      <p:sp>
        <p:nvSpPr>
          <p:cNvPr id="594" name="Google Shape;594;p69"/>
          <p:cNvSpPr txBox="1"/>
          <p:nvPr/>
        </p:nvSpPr>
        <p:spPr>
          <a:xfrm>
            <a:off x="4724550" y="1894188"/>
            <a:ext cx="375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Quicksand"/>
                <a:ea typeface="Quicksand"/>
                <a:cs typeface="Quicksand"/>
                <a:sym typeface="Quicksand"/>
              </a:rPr>
              <a:t>Appropriate for categorical values that are ordinal in nature </a:t>
            </a:r>
            <a:endParaRPr b="1" sz="1200">
              <a:solidFill>
                <a:schemeClr val="lt2"/>
              </a:solidFill>
              <a:latin typeface="Quicksand"/>
              <a:ea typeface="Quicksand"/>
              <a:cs typeface="Quicksand"/>
              <a:sym typeface="Quicksand"/>
            </a:endParaRPr>
          </a:p>
        </p:txBody>
      </p:sp>
      <p:pic>
        <p:nvPicPr>
          <p:cNvPr id="595" name="Google Shape;595;p69"/>
          <p:cNvPicPr preferRelativeResize="0"/>
          <p:nvPr/>
        </p:nvPicPr>
        <p:blipFill>
          <a:blip r:embed="rId6">
            <a:alphaModFix/>
          </a:blip>
          <a:stretch>
            <a:fillRect/>
          </a:stretch>
        </p:blipFill>
        <p:spPr>
          <a:xfrm>
            <a:off x="4170460" y="2832500"/>
            <a:ext cx="554100" cy="554100"/>
          </a:xfrm>
          <a:prstGeom prst="rect">
            <a:avLst/>
          </a:prstGeom>
          <a:noFill/>
          <a:ln>
            <a:noFill/>
          </a:ln>
        </p:spPr>
      </p:pic>
      <p:sp>
        <p:nvSpPr>
          <p:cNvPr id="596" name="Google Shape;596;p69"/>
          <p:cNvSpPr txBox="1"/>
          <p:nvPr/>
        </p:nvSpPr>
        <p:spPr>
          <a:xfrm>
            <a:off x="4724550" y="2815700"/>
            <a:ext cx="421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Quicksand"/>
                <a:ea typeface="Quicksand"/>
                <a:cs typeface="Quicksand"/>
                <a:sym typeface="Quicksand"/>
              </a:rPr>
              <a:t>May not be appropriate for categorical values with no relationship as order is important in </a:t>
            </a:r>
            <a:r>
              <a:rPr b="1" lang="en" sz="1200">
                <a:solidFill>
                  <a:srgbClr val="FFD966"/>
                </a:solidFill>
                <a:latin typeface="Quicksand"/>
                <a:ea typeface="Quicksand"/>
                <a:cs typeface="Quicksand"/>
                <a:sym typeface="Quicksand"/>
              </a:rPr>
              <a:t>Neural Network</a:t>
            </a:r>
            <a:r>
              <a:rPr b="1" lang="en" sz="1200">
                <a:solidFill>
                  <a:schemeClr val="lt2"/>
                </a:solidFill>
                <a:latin typeface="Quicksand"/>
                <a:ea typeface="Quicksand"/>
                <a:cs typeface="Quicksand"/>
                <a:sym typeface="Quicksand"/>
              </a:rPr>
              <a:t> </a:t>
            </a:r>
            <a:endParaRPr b="1" sz="1200">
              <a:solidFill>
                <a:schemeClr val="lt2"/>
              </a:solidFill>
              <a:latin typeface="Quicksand"/>
              <a:ea typeface="Quicksand"/>
              <a:cs typeface="Quicksand"/>
              <a:sym typeface="Quicksand"/>
            </a:endParaRPr>
          </a:p>
        </p:txBody>
      </p:sp>
      <p:sp>
        <p:nvSpPr>
          <p:cNvPr id="597" name="Google Shape;597;p69"/>
          <p:cNvSpPr txBox="1"/>
          <p:nvPr/>
        </p:nvSpPr>
        <p:spPr>
          <a:xfrm>
            <a:off x="4052025" y="3737200"/>
            <a:ext cx="472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D966"/>
                </a:solidFill>
                <a:latin typeface="Quicksand"/>
                <a:ea typeface="Quicksand"/>
                <a:cs typeface="Quicksand"/>
                <a:sym typeface="Quicksand"/>
              </a:rPr>
              <a:t>ASG2 - One Hot Encoding to be implemented</a:t>
            </a:r>
            <a:endParaRPr b="1" sz="1300">
              <a:solidFill>
                <a:srgbClr val="FFD966"/>
              </a:solidFill>
              <a:latin typeface="Quicksand"/>
              <a:ea typeface="Quicksand"/>
              <a:cs typeface="Quicksand"/>
              <a:sym typeface="Quicksand"/>
            </a:endParaRPr>
          </a:p>
        </p:txBody>
      </p:sp>
      <p:sp>
        <p:nvSpPr>
          <p:cNvPr id="598" name="Google Shape;598;p69"/>
          <p:cNvSpPr txBox="1"/>
          <p:nvPr/>
        </p:nvSpPr>
        <p:spPr>
          <a:xfrm>
            <a:off x="227350" y="851300"/>
            <a:ext cx="7864800" cy="493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lt2"/>
              </a:buClr>
              <a:buSzPts val="1400"/>
              <a:buFont typeface="Quicksand"/>
              <a:buChar char="❏"/>
            </a:pPr>
            <a:r>
              <a:rPr b="1" lang="en">
                <a:solidFill>
                  <a:schemeClr val="lt2"/>
                </a:solidFill>
                <a:latin typeface="Quicksand"/>
                <a:ea typeface="Quicksand"/>
                <a:cs typeface="Quicksand"/>
                <a:sym typeface="Quicksand"/>
              </a:rPr>
              <a:t>Neural Network Models require that input and output variables are numbers.</a:t>
            </a:r>
            <a:endParaRPr b="1">
              <a:solidFill>
                <a:schemeClr val="lt2"/>
              </a:solidFill>
              <a:latin typeface="Quicksand"/>
              <a:ea typeface="Quicksand"/>
              <a:cs typeface="Quicksand"/>
              <a:sym typeface="Quicksand"/>
            </a:endParaRPr>
          </a:p>
          <a:p>
            <a:pPr indent="-317500" lvl="0" marL="457200" rtl="0" algn="l">
              <a:spcBef>
                <a:spcPts val="0"/>
              </a:spcBef>
              <a:spcAft>
                <a:spcPts val="0"/>
              </a:spcAft>
              <a:buClr>
                <a:schemeClr val="lt2"/>
              </a:buClr>
              <a:buSzPts val="1400"/>
              <a:buFont typeface="Quicksand"/>
              <a:buChar char="❏"/>
            </a:pPr>
            <a:r>
              <a:rPr b="1" lang="en">
                <a:solidFill>
                  <a:schemeClr val="lt2"/>
                </a:solidFill>
                <a:latin typeface="Quicksand"/>
                <a:ea typeface="Quicksand"/>
                <a:cs typeface="Quicksand"/>
                <a:sym typeface="Quicksand"/>
              </a:rPr>
              <a:t>Encoding categorical data is necessary to fit and evaluate the model</a:t>
            </a:r>
            <a:endParaRPr b="1">
              <a:solidFill>
                <a:schemeClr val="lt2"/>
              </a:solidFill>
              <a:latin typeface="Quicksand"/>
              <a:ea typeface="Quicksand"/>
              <a:cs typeface="Quicksand"/>
              <a:sym typeface="Quicksa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0"/>
          <p:cNvSpPr txBox="1"/>
          <p:nvPr/>
        </p:nvSpPr>
        <p:spPr>
          <a:xfrm>
            <a:off x="295525" y="301000"/>
            <a:ext cx="7249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2.2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Ordinal Encoding for Object Data Type Columns</a:t>
            </a:r>
            <a:endParaRPr b="1" sz="2400">
              <a:solidFill>
                <a:schemeClr val="lt1"/>
              </a:solidFill>
              <a:latin typeface="Rajdhani"/>
              <a:ea typeface="Rajdhani"/>
              <a:cs typeface="Rajdhani"/>
              <a:sym typeface="Rajdhani"/>
            </a:endParaRPr>
          </a:p>
        </p:txBody>
      </p:sp>
      <p:sp>
        <p:nvSpPr>
          <p:cNvPr id="604" name="Google Shape;604;p70"/>
          <p:cNvSpPr txBox="1"/>
          <p:nvPr/>
        </p:nvSpPr>
        <p:spPr>
          <a:xfrm>
            <a:off x="163525" y="1168450"/>
            <a:ext cx="40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2"/>
                </a:solidFill>
                <a:latin typeface="Quicksand"/>
                <a:ea typeface="Quicksand"/>
                <a:cs typeface="Quicksand"/>
                <a:sym typeface="Quicksand"/>
              </a:rPr>
              <a:t>Mapping of ‘neighbourhood_group’ </a:t>
            </a:r>
            <a:r>
              <a:rPr b="1" lang="en" u="sng">
                <a:solidFill>
                  <a:schemeClr val="lt2"/>
                </a:solidFill>
                <a:latin typeface="Quicksand"/>
                <a:ea typeface="Quicksand"/>
                <a:cs typeface="Quicksand"/>
                <a:sym typeface="Quicksand"/>
              </a:rPr>
              <a:t>C</a:t>
            </a:r>
            <a:r>
              <a:rPr b="1" lang="en" u="sng">
                <a:solidFill>
                  <a:schemeClr val="lt2"/>
                </a:solidFill>
                <a:latin typeface="Quicksand"/>
                <a:ea typeface="Quicksand"/>
                <a:cs typeface="Quicksand"/>
                <a:sym typeface="Quicksand"/>
              </a:rPr>
              <a:t>olumn</a:t>
            </a:r>
            <a:endParaRPr b="1" sz="800">
              <a:solidFill>
                <a:schemeClr val="lt2"/>
              </a:solidFill>
              <a:latin typeface="Quicksand"/>
              <a:ea typeface="Quicksand"/>
              <a:cs typeface="Quicksand"/>
              <a:sym typeface="Quicksand"/>
            </a:endParaRPr>
          </a:p>
        </p:txBody>
      </p:sp>
      <p:sp>
        <p:nvSpPr>
          <p:cNvPr id="605" name="Google Shape;605;p70"/>
          <p:cNvSpPr txBox="1"/>
          <p:nvPr/>
        </p:nvSpPr>
        <p:spPr>
          <a:xfrm>
            <a:off x="163525" y="1509800"/>
            <a:ext cx="42012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D966"/>
                </a:solidFill>
                <a:latin typeface="Rajdhani"/>
                <a:ea typeface="Rajdhani"/>
                <a:cs typeface="Rajdhani"/>
                <a:sym typeface="Rajdhani"/>
              </a:rPr>
              <a:t>Before</a:t>
            </a:r>
            <a:r>
              <a:rPr b="1" lang="en" sz="1300">
                <a:solidFill>
                  <a:schemeClr val="lt2"/>
                </a:solidFill>
                <a:latin typeface="Rajdhani"/>
                <a:ea typeface="Rajdhani"/>
                <a:cs typeface="Rajdhani"/>
                <a:sym typeface="Rajdhani"/>
              </a:rPr>
              <a:t> Ordinal Encoding of ‘neighbourhood_group’ column:</a:t>
            </a:r>
            <a:endParaRPr b="1" sz="1300">
              <a:solidFill>
                <a:schemeClr val="lt2"/>
              </a:solidFill>
              <a:latin typeface="Rajdhani"/>
              <a:ea typeface="Rajdhani"/>
              <a:cs typeface="Rajdhani"/>
              <a:sym typeface="Rajdhani"/>
            </a:endParaRPr>
          </a:p>
        </p:txBody>
      </p:sp>
      <p:cxnSp>
        <p:nvCxnSpPr>
          <p:cNvPr id="606" name="Google Shape;606;p70"/>
          <p:cNvCxnSpPr/>
          <p:nvPr/>
        </p:nvCxnSpPr>
        <p:spPr>
          <a:xfrm>
            <a:off x="4463725" y="1200700"/>
            <a:ext cx="17700" cy="3473400"/>
          </a:xfrm>
          <a:prstGeom prst="straightConnector1">
            <a:avLst/>
          </a:prstGeom>
          <a:noFill/>
          <a:ln cap="flat" cmpd="sng" w="28575">
            <a:solidFill>
              <a:schemeClr val="lt1"/>
            </a:solidFill>
            <a:prstDash val="solid"/>
            <a:round/>
            <a:headEnd len="med" w="med" type="none"/>
            <a:tailEnd len="med" w="med" type="none"/>
          </a:ln>
        </p:spPr>
      </p:cxnSp>
      <p:sp>
        <p:nvSpPr>
          <p:cNvPr id="607" name="Google Shape;607;p70"/>
          <p:cNvSpPr txBox="1"/>
          <p:nvPr/>
        </p:nvSpPr>
        <p:spPr>
          <a:xfrm>
            <a:off x="4627823" y="1153000"/>
            <a:ext cx="420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lt2"/>
                </a:solidFill>
                <a:latin typeface="Quicksand"/>
                <a:ea typeface="Quicksand"/>
                <a:cs typeface="Quicksand"/>
                <a:sym typeface="Quicksand"/>
              </a:rPr>
              <a:t>Mapping of ‘</a:t>
            </a:r>
            <a:r>
              <a:rPr b="1" lang="en" sz="1600" u="sng">
                <a:solidFill>
                  <a:schemeClr val="lt2"/>
                </a:solidFill>
                <a:latin typeface="Quicksand"/>
                <a:ea typeface="Quicksand"/>
                <a:cs typeface="Quicksand"/>
                <a:sym typeface="Quicksand"/>
              </a:rPr>
              <a:t>neighbourhood</a:t>
            </a:r>
            <a:r>
              <a:rPr b="1" lang="en" sz="1600" u="sng">
                <a:solidFill>
                  <a:schemeClr val="lt2"/>
                </a:solidFill>
                <a:latin typeface="Quicksand"/>
                <a:ea typeface="Quicksand"/>
                <a:cs typeface="Quicksand"/>
                <a:sym typeface="Quicksand"/>
              </a:rPr>
              <a:t>’ Column</a:t>
            </a:r>
            <a:endParaRPr b="1" sz="1000">
              <a:solidFill>
                <a:schemeClr val="lt2"/>
              </a:solidFill>
              <a:latin typeface="Quicksand"/>
              <a:ea typeface="Quicksand"/>
              <a:cs typeface="Quicksand"/>
              <a:sym typeface="Quicksand"/>
            </a:endParaRPr>
          </a:p>
        </p:txBody>
      </p:sp>
      <p:sp>
        <p:nvSpPr>
          <p:cNvPr id="608" name="Google Shape;608;p70"/>
          <p:cNvSpPr txBox="1"/>
          <p:nvPr/>
        </p:nvSpPr>
        <p:spPr>
          <a:xfrm>
            <a:off x="4627825" y="1589600"/>
            <a:ext cx="44739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Before</a:t>
            </a:r>
            <a:r>
              <a:rPr b="1" lang="en" sz="1500">
                <a:solidFill>
                  <a:schemeClr val="lt2"/>
                </a:solidFill>
                <a:latin typeface="Rajdhani"/>
                <a:ea typeface="Rajdhani"/>
                <a:cs typeface="Rajdhani"/>
                <a:sym typeface="Rajdhani"/>
              </a:rPr>
              <a:t> Ordinal Encoding of ‘neighbourhood’ column:</a:t>
            </a:r>
            <a:endParaRPr b="1" sz="1500">
              <a:solidFill>
                <a:schemeClr val="lt2"/>
              </a:solidFill>
              <a:latin typeface="Rajdhani"/>
              <a:ea typeface="Rajdhani"/>
              <a:cs typeface="Rajdhani"/>
              <a:sym typeface="Rajdhani"/>
            </a:endParaRPr>
          </a:p>
        </p:txBody>
      </p:sp>
      <p:sp>
        <p:nvSpPr>
          <p:cNvPr id="609" name="Google Shape;609;p70"/>
          <p:cNvSpPr txBox="1"/>
          <p:nvPr/>
        </p:nvSpPr>
        <p:spPr>
          <a:xfrm>
            <a:off x="4640175" y="3503725"/>
            <a:ext cx="44739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 </a:t>
            </a:r>
            <a:r>
              <a:rPr b="1" lang="en" sz="1500">
                <a:solidFill>
                  <a:schemeClr val="lt2"/>
                </a:solidFill>
                <a:latin typeface="Rajdhani"/>
                <a:ea typeface="Rajdhani"/>
                <a:cs typeface="Rajdhani"/>
                <a:sym typeface="Rajdhani"/>
              </a:rPr>
              <a:t>Ordinal Encoding of </a:t>
            </a:r>
            <a:r>
              <a:rPr b="1" lang="en" sz="1500">
                <a:solidFill>
                  <a:schemeClr val="lt2"/>
                </a:solidFill>
                <a:latin typeface="Rajdhani"/>
                <a:ea typeface="Rajdhani"/>
                <a:cs typeface="Rajdhani"/>
                <a:sym typeface="Rajdhani"/>
              </a:rPr>
              <a:t>‘neighbourhood’ </a:t>
            </a:r>
            <a:r>
              <a:rPr b="1" lang="en" sz="1500">
                <a:solidFill>
                  <a:schemeClr val="lt2"/>
                </a:solidFill>
                <a:latin typeface="Rajdhani"/>
                <a:ea typeface="Rajdhani"/>
                <a:cs typeface="Rajdhani"/>
                <a:sym typeface="Rajdhani"/>
              </a:rPr>
              <a:t>column:</a:t>
            </a:r>
            <a:endParaRPr b="1" sz="1500">
              <a:solidFill>
                <a:schemeClr val="lt2"/>
              </a:solidFill>
              <a:latin typeface="Rajdhani"/>
              <a:ea typeface="Rajdhani"/>
              <a:cs typeface="Rajdhani"/>
              <a:sym typeface="Rajdhani"/>
            </a:endParaRPr>
          </a:p>
        </p:txBody>
      </p:sp>
      <p:sp>
        <p:nvSpPr>
          <p:cNvPr id="610" name="Google Shape;610;p70"/>
          <p:cNvSpPr txBox="1"/>
          <p:nvPr/>
        </p:nvSpPr>
        <p:spPr>
          <a:xfrm>
            <a:off x="163500" y="2740000"/>
            <a:ext cx="42012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D966"/>
                </a:solidFill>
                <a:latin typeface="Rajdhani"/>
                <a:ea typeface="Rajdhani"/>
                <a:cs typeface="Rajdhani"/>
                <a:sym typeface="Rajdhani"/>
              </a:rPr>
              <a:t>After </a:t>
            </a:r>
            <a:r>
              <a:rPr b="1" lang="en" sz="1300">
                <a:solidFill>
                  <a:schemeClr val="lt2"/>
                </a:solidFill>
                <a:latin typeface="Rajdhani"/>
                <a:ea typeface="Rajdhani"/>
                <a:cs typeface="Rajdhani"/>
                <a:sym typeface="Rajdhani"/>
              </a:rPr>
              <a:t>Ordinal Encoding of ‘neighbourhood_group’ column:</a:t>
            </a:r>
            <a:endParaRPr b="1" sz="1300">
              <a:solidFill>
                <a:schemeClr val="lt2"/>
              </a:solidFill>
              <a:latin typeface="Rajdhani"/>
              <a:ea typeface="Rajdhani"/>
              <a:cs typeface="Rajdhani"/>
              <a:sym typeface="Rajdhani"/>
            </a:endParaRPr>
          </a:p>
        </p:txBody>
      </p:sp>
      <p:pic>
        <p:nvPicPr>
          <p:cNvPr id="611" name="Google Shape;611;p70"/>
          <p:cNvPicPr preferRelativeResize="0"/>
          <p:nvPr/>
        </p:nvPicPr>
        <p:blipFill>
          <a:blip r:embed="rId3">
            <a:alphaModFix/>
          </a:blip>
          <a:stretch>
            <a:fillRect/>
          </a:stretch>
        </p:blipFill>
        <p:spPr>
          <a:xfrm>
            <a:off x="216812" y="1942300"/>
            <a:ext cx="4094700" cy="571500"/>
          </a:xfrm>
          <a:prstGeom prst="roundRect">
            <a:avLst>
              <a:gd fmla="val 16667" name="adj"/>
            </a:avLst>
          </a:prstGeom>
          <a:noFill/>
          <a:ln>
            <a:noFill/>
          </a:ln>
        </p:spPr>
      </p:pic>
      <p:pic>
        <p:nvPicPr>
          <p:cNvPr id="612" name="Google Shape;612;p70"/>
          <p:cNvPicPr preferRelativeResize="0"/>
          <p:nvPr/>
        </p:nvPicPr>
        <p:blipFill>
          <a:blip r:embed="rId4">
            <a:alphaModFix/>
          </a:blip>
          <a:stretch>
            <a:fillRect/>
          </a:stretch>
        </p:blipFill>
        <p:spPr>
          <a:xfrm>
            <a:off x="216800" y="3286525"/>
            <a:ext cx="3802500" cy="749400"/>
          </a:xfrm>
          <a:prstGeom prst="roundRect">
            <a:avLst>
              <a:gd fmla="val 16667" name="adj"/>
            </a:avLst>
          </a:prstGeom>
          <a:noFill/>
          <a:ln>
            <a:noFill/>
          </a:ln>
        </p:spPr>
      </p:pic>
      <p:pic>
        <p:nvPicPr>
          <p:cNvPr id="613" name="Google Shape;613;p70"/>
          <p:cNvPicPr preferRelativeResize="0"/>
          <p:nvPr/>
        </p:nvPicPr>
        <p:blipFill>
          <a:blip r:embed="rId5">
            <a:alphaModFix/>
          </a:blip>
          <a:stretch>
            <a:fillRect/>
          </a:stretch>
        </p:blipFill>
        <p:spPr>
          <a:xfrm>
            <a:off x="4735075" y="1942301"/>
            <a:ext cx="3902400" cy="1364100"/>
          </a:xfrm>
          <a:prstGeom prst="roundRect">
            <a:avLst>
              <a:gd fmla="val 16667" name="adj"/>
            </a:avLst>
          </a:prstGeom>
          <a:noFill/>
          <a:ln>
            <a:noFill/>
          </a:ln>
        </p:spPr>
      </p:pic>
      <p:pic>
        <p:nvPicPr>
          <p:cNvPr id="614" name="Google Shape;614;p70"/>
          <p:cNvPicPr preferRelativeResize="0"/>
          <p:nvPr/>
        </p:nvPicPr>
        <p:blipFill>
          <a:blip r:embed="rId6">
            <a:alphaModFix/>
          </a:blip>
          <a:stretch>
            <a:fillRect/>
          </a:stretch>
        </p:blipFill>
        <p:spPr>
          <a:xfrm>
            <a:off x="4777225" y="3931237"/>
            <a:ext cx="3902400" cy="573300"/>
          </a:xfrm>
          <a:prstGeom prst="roundRect">
            <a:avLst>
              <a:gd fmla="val 16667"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6"/>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HR ANALYTICS</a:t>
            </a:r>
            <a:endParaRPr sz="3700"/>
          </a:p>
          <a:p>
            <a:pPr indent="0" lvl="0" marL="0" rtl="0" algn="ctr">
              <a:spcBef>
                <a:spcPts val="0"/>
              </a:spcBef>
              <a:spcAft>
                <a:spcPts val="0"/>
              </a:spcAft>
              <a:buNone/>
            </a:pPr>
            <a:r>
              <a:rPr lang="en" sz="2800">
                <a:solidFill>
                  <a:schemeClr val="accent6"/>
                </a:solidFill>
              </a:rPr>
              <a:t>Classification problem</a:t>
            </a:r>
            <a:endParaRPr sz="2800">
              <a:solidFill>
                <a:schemeClr val="accent6"/>
              </a:solidFill>
            </a:endParaRPr>
          </a:p>
        </p:txBody>
      </p:sp>
      <p:sp>
        <p:nvSpPr>
          <p:cNvPr id="147" name="Google Shape;147;p26"/>
          <p:cNvSpPr txBox="1"/>
          <p:nvPr>
            <p:ph idx="1" type="subTitle"/>
          </p:nvPr>
        </p:nvSpPr>
        <p:spPr>
          <a:xfrm>
            <a:off x="4849175" y="3186900"/>
            <a:ext cx="3787800" cy="523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Font typeface="Quicksand"/>
              <a:buChar char="❏"/>
            </a:pPr>
            <a:r>
              <a:rPr b="1" lang="en" sz="1300">
                <a:latin typeface="Quicksand"/>
                <a:ea typeface="Quicksand"/>
                <a:cs typeface="Quicksand"/>
                <a:sym typeface="Quicksand"/>
              </a:rPr>
              <a:t>2.1 </a:t>
            </a:r>
            <a:r>
              <a:rPr b="1" lang="en" sz="1300">
                <a:latin typeface="Quicksand"/>
                <a:ea typeface="Quicksand"/>
                <a:cs typeface="Quicksand"/>
                <a:sym typeface="Quicksand"/>
              </a:rPr>
              <a:t>Exploratory Data Analysis</a:t>
            </a:r>
            <a:endParaRPr b="1" sz="1300">
              <a:latin typeface="Quicksand"/>
              <a:ea typeface="Quicksand"/>
              <a:cs typeface="Quicksand"/>
              <a:sym typeface="Quicksand"/>
            </a:endParaRPr>
          </a:p>
          <a:p>
            <a:pPr indent="-311150" lvl="0" marL="457200" rtl="0" algn="l">
              <a:spcBef>
                <a:spcPts val="0"/>
              </a:spcBef>
              <a:spcAft>
                <a:spcPts val="0"/>
              </a:spcAft>
              <a:buClr>
                <a:schemeClr val="lt2"/>
              </a:buClr>
              <a:buSzPts val="1300"/>
              <a:buFont typeface="Quicksand"/>
              <a:buChar char="❏"/>
            </a:pPr>
            <a:r>
              <a:rPr b="1" lang="en" sz="1300">
                <a:latin typeface="Quicksand"/>
                <a:ea typeface="Quicksand"/>
                <a:cs typeface="Quicksand"/>
                <a:sym typeface="Quicksand"/>
              </a:rPr>
              <a:t>2.2 Data Cleansing and Transformation </a:t>
            </a:r>
            <a:endParaRPr b="1" sz="1300">
              <a:latin typeface="Quicksand"/>
              <a:ea typeface="Quicksand"/>
              <a:cs typeface="Quicksand"/>
              <a:sym typeface="Quicksand"/>
            </a:endParaRPr>
          </a:p>
          <a:p>
            <a:pPr indent="-311150" lvl="0" marL="457200" rtl="0" algn="l">
              <a:spcBef>
                <a:spcPts val="0"/>
              </a:spcBef>
              <a:spcAft>
                <a:spcPts val="0"/>
              </a:spcAft>
              <a:buClr>
                <a:schemeClr val="lt2"/>
              </a:buClr>
              <a:buSzPts val="1300"/>
              <a:buFont typeface="Quicksand"/>
              <a:buChar char="❏"/>
            </a:pPr>
            <a:r>
              <a:rPr b="1" lang="en" sz="1300">
                <a:latin typeface="Quicksand"/>
                <a:ea typeface="Quicksand"/>
                <a:cs typeface="Quicksand"/>
                <a:sym typeface="Quicksand"/>
              </a:rPr>
              <a:t>2.3 Correlation Analysis</a:t>
            </a:r>
            <a:endParaRPr b="1" sz="1500">
              <a:latin typeface="Rajdhani"/>
              <a:ea typeface="Rajdhani"/>
              <a:cs typeface="Rajdhani"/>
              <a:sym typeface="Rajdhani"/>
            </a:endParaRPr>
          </a:p>
          <a:p>
            <a:pPr indent="0" lvl="0" marL="0" rtl="0" algn="l">
              <a:spcBef>
                <a:spcPts val="1600"/>
              </a:spcBef>
              <a:spcAft>
                <a:spcPts val="0"/>
              </a:spcAft>
              <a:buNone/>
            </a:pPr>
            <a:r>
              <a:t/>
            </a:r>
            <a:endParaRPr b="1">
              <a:latin typeface="Fira Sans Condensed"/>
              <a:ea typeface="Fira Sans Condensed"/>
              <a:cs typeface="Fira Sans Condensed"/>
              <a:sym typeface="Fira Sans Condensed"/>
            </a:endParaRPr>
          </a:p>
        </p:txBody>
      </p:sp>
      <p:sp>
        <p:nvSpPr>
          <p:cNvPr id="148" name="Google Shape;148;p26"/>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149" name="Google Shape;149;p26"/>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8" name="Shape 618"/>
        <p:cNvGrpSpPr/>
        <p:nvPr/>
      </p:nvGrpSpPr>
      <p:grpSpPr>
        <a:xfrm>
          <a:off x="0" y="0"/>
          <a:ext cx="0" cy="0"/>
          <a:chOff x="0" y="0"/>
          <a:chExt cx="0" cy="0"/>
        </a:xfrm>
      </p:grpSpPr>
      <p:sp>
        <p:nvSpPr>
          <p:cNvPr id="619" name="Google Shape;619;p71"/>
          <p:cNvSpPr txBox="1"/>
          <p:nvPr/>
        </p:nvSpPr>
        <p:spPr>
          <a:xfrm>
            <a:off x="520350" y="287375"/>
            <a:ext cx="7249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Rajdhani"/>
                <a:ea typeface="Rajdhani"/>
                <a:cs typeface="Rajdhani"/>
                <a:sym typeface="Rajdhani"/>
              </a:rPr>
              <a:t>Unit 2.2</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a:t>
            </a:r>
            <a:r>
              <a:rPr b="1" lang="en" sz="2400">
                <a:solidFill>
                  <a:srgbClr val="00C3B1"/>
                </a:solidFill>
                <a:latin typeface="Rajdhani"/>
                <a:ea typeface="Rajdhani"/>
                <a:cs typeface="Rajdhani"/>
                <a:sym typeface="Rajdhani"/>
              </a:rPr>
              <a:t> </a:t>
            </a:r>
            <a:r>
              <a:rPr b="1" lang="en" sz="2400">
                <a:solidFill>
                  <a:schemeClr val="lt2"/>
                </a:solidFill>
                <a:latin typeface="Rajdhani"/>
                <a:ea typeface="Rajdhani"/>
                <a:cs typeface="Rajdhani"/>
                <a:sym typeface="Rajdhani"/>
              </a:rPr>
              <a:t>Ordinal Encoding for Object Data Type Columns</a:t>
            </a:r>
            <a:endParaRPr b="1" sz="2400">
              <a:solidFill>
                <a:schemeClr val="lt1"/>
              </a:solidFill>
              <a:latin typeface="Rajdhani"/>
              <a:ea typeface="Rajdhani"/>
              <a:cs typeface="Rajdhani"/>
              <a:sym typeface="Rajdhani"/>
            </a:endParaRPr>
          </a:p>
        </p:txBody>
      </p:sp>
      <p:sp>
        <p:nvSpPr>
          <p:cNvPr id="620" name="Google Shape;620;p71"/>
          <p:cNvSpPr txBox="1"/>
          <p:nvPr/>
        </p:nvSpPr>
        <p:spPr>
          <a:xfrm>
            <a:off x="388350" y="1154825"/>
            <a:ext cx="40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2"/>
                </a:solidFill>
                <a:latin typeface="Quicksand"/>
                <a:ea typeface="Quicksand"/>
                <a:cs typeface="Quicksand"/>
                <a:sym typeface="Quicksand"/>
              </a:rPr>
              <a:t>Mapping of ‘room_type’ Column</a:t>
            </a:r>
            <a:endParaRPr b="1" sz="800">
              <a:solidFill>
                <a:schemeClr val="lt2"/>
              </a:solidFill>
              <a:latin typeface="Quicksand"/>
              <a:ea typeface="Quicksand"/>
              <a:cs typeface="Quicksand"/>
              <a:sym typeface="Quicksand"/>
            </a:endParaRPr>
          </a:p>
        </p:txBody>
      </p:sp>
      <p:sp>
        <p:nvSpPr>
          <p:cNvPr id="621" name="Google Shape;621;p71"/>
          <p:cNvSpPr txBox="1"/>
          <p:nvPr/>
        </p:nvSpPr>
        <p:spPr>
          <a:xfrm>
            <a:off x="388350" y="1496175"/>
            <a:ext cx="34404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D966"/>
                </a:solidFill>
                <a:latin typeface="Rajdhani"/>
                <a:ea typeface="Rajdhani"/>
                <a:cs typeface="Rajdhani"/>
                <a:sym typeface="Rajdhani"/>
              </a:rPr>
              <a:t>Before</a:t>
            </a:r>
            <a:r>
              <a:rPr b="1" lang="en" sz="1300">
                <a:solidFill>
                  <a:schemeClr val="lt2"/>
                </a:solidFill>
                <a:latin typeface="Rajdhani"/>
                <a:ea typeface="Rajdhani"/>
                <a:cs typeface="Rajdhani"/>
                <a:sym typeface="Rajdhani"/>
              </a:rPr>
              <a:t> Ordinal Encoding of ‘room_type’ column:</a:t>
            </a:r>
            <a:endParaRPr b="1" sz="1300">
              <a:solidFill>
                <a:schemeClr val="lt2"/>
              </a:solidFill>
              <a:latin typeface="Rajdhani"/>
              <a:ea typeface="Rajdhani"/>
              <a:cs typeface="Rajdhani"/>
              <a:sym typeface="Rajdhani"/>
            </a:endParaRPr>
          </a:p>
        </p:txBody>
      </p:sp>
      <p:sp>
        <p:nvSpPr>
          <p:cNvPr id="622" name="Google Shape;622;p71"/>
          <p:cNvSpPr txBox="1"/>
          <p:nvPr/>
        </p:nvSpPr>
        <p:spPr>
          <a:xfrm>
            <a:off x="388350" y="3053375"/>
            <a:ext cx="33927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FFD966"/>
                </a:solidFill>
                <a:latin typeface="Rajdhani"/>
                <a:ea typeface="Rajdhani"/>
                <a:cs typeface="Rajdhani"/>
                <a:sym typeface="Rajdhani"/>
              </a:rPr>
              <a:t>After </a:t>
            </a:r>
            <a:r>
              <a:rPr b="1" lang="en" sz="1300">
                <a:solidFill>
                  <a:schemeClr val="lt2"/>
                </a:solidFill>
                <a:latin typeface="Rajdhani"/>
                <a:ea typeface="Rajdhani"/>
                <a:cs typeface="Rajdhani"/>
                <a:sym typeface="Rajdhani"/>
              </a:rPr>
              <a:t>Ordinal Encoding of </a:t>
            </a:r>
            <a:r>
              <a:rPr b="1" lang="en" sz="1300">
                <a:solidFill>
                  <a:schemeClr val="lt2"/>
                </a:solidFill>
                <a:latin typeface="Rajdhani"/>
                <a:ea typeface="Rajdhani"/>
                <a:cs typeface="Rajdhani"/>
                <a:sym typeface="Rajdhani"/>
              </a:rPr>
              <a:t>‘room_type’</a:t>
            </a:r>
            <a:r>
              <a:rPr b="1" lang="en" sz="1300">
                <a:solidFill>
                  <a:schemeClr val="lt2"/>
                </a:solidFill>
                <a:latin typeface="Rajdhani"/>
                <a:ea typeface="Rajdhani"/>
                <a:cs typeface="Rajdhani"/>
                <a:sym typeface="Rajdhani"/>
              </a:rPr>
              <a:t> column:</a:t>
            </a:r>
            <a:endParaRPr b="1" sz="1300">
              <a:solidFill>
                <a:schemeClr val="lt2"/>
              </a:solidFill>
              <a:latin typeface="Rajdhani"/>
              <a:ea typeface="Rajdhani"/>
              <a:cs typeface="Rajdhani"/>
              <a:sym typeface="Rajdhani"/>
            </a:endParaRPr>
          </a:p>
        </p:txBody>
      </p:sp>
      <p:pic>
        <p:nvPicPr>
          <p:cNvPr id="623" name="Google Shape;623;p71"/>
          <p:cNvPicPr preferRelativeResize="0"/>
          <p:nvPr/>
        </p:nvPicPr>
        <p:blipFill>
          <a:blip r:embed="rId4">
            <a:alphaModFix/>
          </a:blip>
          <a:stretch>
            <a:fillRect/>
          </a:stretch>
        </p:blipFill>
        <p:spPr>
          <a:xfrm>
            <a:off x="424975" y="1928663"/>
            <a:ext cx="7077000" cy="866700"/>
          </a:xfrm>
          <a:prstGeom prst="roundRect">
            <a:avLst>
              <a:gd fmla="val 16667" name="adj"/>
            </a:avLst>
          </a:prstGeom>
          <a:noFill/>
          <a:ln>
            <a:noFill/>
          </a:ln>
        </p:spPr>
      </p:pic>
      <p:pic>
        <p:nvPicPr>
          <p:cNvPr id="624" name="Google Shape;624;p71"/>
          <p:cNvPicPr preferRelativeResize="0"/>
          <p:nvPr/>
        </p:nvPicPr>
        <p:blipFill>
          <a:blip r:embed="rId5">
            <a:alphaModFix/>
          </a:blip>
          <a:stretch>
            <a:fillRect/>
          </a:stretch>
        </p:blipFill>
        <p:spPr>
          <a:xfrm>
            <a:off x="424975" y="3580150"/>
            <a:ext cx="3552900" cy="800100"/>
          </a:xfrm>
          <a:prstGeom prst="roundRect">
            <a:avLst>
              <a:gd fmla="val 16667"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2"/>
          <p:cNvSpPr txBox="1"/>
          <p:nvPr/>
        </p:nvSpPr>
        <p:spPr>
          <a:xfrm>
            <a:off x="238450" y="239200"/>
            <a:ext cx="8795100" cy="4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4"/>
                </a:solidFill>
                <a:latin typeface="Rajdhani"/>
                <a:ea typeface="Rajdhani"/>
                <a:cs typeface="Rajdhani"/>
                <a:sym typeface="Rajdhani"/>
              </a:rPr>
              <a:t>Unit 3.2</a:t>
            </a:r>
            <a:r>
              <a:rPr b="1" lang="en" sz="2200">
                <a:solidFill>
                  <a:srgbClr val="00C3B1"/>
                </a:solidFill>
                <a:latin typeface="Rajdhani"/>
                <a:ea typeface="Rajdhani"/>
                <a:cs typeface="Rajdhani"/>
                <a:sym typeface="Rajdhani"/>
              </a:rPr>
              <a:t> </a:t>
            </a:r>
            <a:r>
              <a:rPr b="1" lang="en" sz="2200">
                <a:solidFill>
                  <a:schemeClr val="lt2"/>
                </a:solidFill>
                <a:latin typeface="Rajdhani"/>
                <a:ea typeface="Rajdhani"/>
                <a:cs typeface="Rajdhani"/>
                <a:sym typeface="Rajdhani"/>
              </a:rPr>
              <a:t>Outlier Detection/Scaling of numeric features using Boxplot</a:t>
            </a:r>
            <a:endParaRPr b="1" sz="2200">
              <a:solidFill>
                <a:schemeClr val="lt2"/>
              </a:solidFill>
              <a:latin typeface="Rajdhani"/>
              <a:ea typeface="Rajdhani"/>
              <a:cs typeface="Rajdhani"/>
              <a:sym typeface="Rajdhani"/>
            </a:endParaRPr>
          </a:p>
        </p:txBody>
      </p:sp>
      <p:pic>
        <p:nvPicPr>
          <p:cNvPr id="630" name="Google Shape;630;p72"/>
          <p:cNvPicPr preferRelativeResize="0"/>
          <p:nvPr/>
        </p:nvPicPr>
        <p:blipFill>
          <a:blip r:embed="rId3">
            <a:alphaModFix/>
          </a:blip>
          <a:stretch>
            <a:fillRect/>
          </a:stretch>
        </p:blipFill>
        <p:spPr>
          <a:xfrm>
            <a:off x="337200" y="1303900"/>
            <a:ext cx="2571000" cy="1562100"/>
          </a:xfrm>
          <a:prstGeom prst="roundRect">
            <a:avLst>
              <a:gd fmla="val 16667" name="adj"/>
            </a:avLst>
          </a:prstGeom>
          <a:noFill/>
          <a:ln cap="flat" cmpd="sng" w="28575">
            <a:solidFill>
              <a:schemeClr val="dk2"/>
            </a:solidFill>
            <a:prstDash val="solid"/>
            <a:round/>
            <a:headEnd len="sm" w="sm" type="none"/>
            <a:tailEnd len="sm" w="sm" type="none"/>
          </a:ln>
        </p:spPr>
      </p:pic>
      <p:pic>
        <p:nvPicPr>
          <p:cNvPr id="631" name="Google Shape;631;p72"/>
          <p:cNvPicPr preferRelativeResize="0"/>
          <p:nvPr/>
        </p:nvPicPr>
        <p:blipFill>
          <a:blip r:embed="rId4">
            <a:alphaModFix/>
          </a:blip>
          <a:stretch>
            <a:fillRect/>
          </a:stretch>
        </p:blipFill>
        <p:spPr>
          <a:xfrm>
            <a:off x="3297263" y="1303899"/>
            <a:ext cx="2571000" cy="1562100"/>
          </a:xfrm>
          <a:prstGeom prst="roundRect">
            <a:avLst>
              <a:gd fmla="val 16667" name="adj"/>
            </a:avLst>
          </a:prstGeom>
          <a:noFill/>
          <a:ln cap="flat" cmpd="sng" w="28575">
            <a:solidFill>
              <a:schemeClr val="dk2"/>
            </a:solidFill>
            <a:prstDash val="solid"/>
            <a:round/>
            <a:headEnd len="sm" w="sm" type="none"/>
            <a:tailEnd len="sm" w="sm" type="none"/>
          </a:ln>
        </p:spPr>
      </p:pic>
      <p:pic>
        <p:nvPicPr>
          <p:cNvPr id="632" name="Google Shape;632;p72"/>
          <p:cNvPicPr preferRelativeResize="0"/>
          <p:nvPr/>
        </p:nvPicPr>
        <p:blipFill>
          <a:blip r:embed="rId5">
            <a:alphaModFix/>
          </a:blip>
          <a:stretch>
            <a:fillRect/>
          </a:stretch>
        </p:blipFill>
        <p:spPr>
          <a:xfrm>
            <a:off x="6257350" y="1269850"/>
            <a:ext cx="2571000" cy="1562100"/>
          </a:xfrm>
          <a:prstGeom prst="roundRect">
            <a:avLst>
              <a:gd fmla="val 16667" name="adj"/>
            </a:avLst>
          </a:prstGeom>
          <a:noFill/>
          <a:ln cap="flat" cmpd="sng" w="28575">
            <a:solidFill>
              <a:schemeClr val="dk2"/>
            </a:solidFill>
            <a:prstDash val="solid"/>
            <a:round/>
            <a:headEnd len="sm" w="sm" type="none"/>
            <a:tailEnd len="sm" w="sm" type="none"/>
          </a:ln>
        </p:spPr>
      </p:pic>
      <p:sp>
        <p:nvSpPr>
          <p:cNvPr id="633" name="Google Shape;633;p72"/>
          <p:cNvSpPr txBox="1"/>
          <p:nvPr/>
        </p:nvSpPr>
        <p:spPr>
          <a:xfrm>
            <a:off x="2962200" y="3012725"/>
            <a:ext cx="6110100" cy="1893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2"/>
              </a:buClr>
              <a:buSzPts val="1500"/>
              <a:buFont typeface="Rajdhani"/>
              <a:buChar char="❏"/>
            </a:pPr>
            <a:r>
              <a:rPr b="1" lang="en" sz="1500">
                <a:solidFill>
                  <a:schemeClr val="lt2"/>
                </a:solidFill>
                <a:latin typeface="Rajdhani"/>
                <a:ea typeface="Rajdhani"/>
                <a:cs typeface="Rajdhani"/>
                <a:sym typeface="Rajdhani"/>
              </a:rPr>
              <a:t>Summary of Findings:</a:t>
            </a:r>
            <a:endParaRPr b="1" sz="1500">
              <a:solidFill>
                <a:schemeClr val="lt2"/>
              </a:solidFill>
              <a:latin typeface="Rajdhani"/>
              <a:ea typeface="Rajdhani"/>
              <a:cs typeface="Rajdhani"/>
              <a:sym typeface="Rajdhani"/>
            </a:endParaRPr>
          </a:p>
          <a:p>
            <a:pPr indent="-304800" lvl="0" marL="457200" rtl="0" algn="l">
              <a:spcBef>
                <a:spcPts val="0"/>
              </a:spcBef>
              <a:spcAft>
                <a:spcPts val="0"/>
              </a:spcAft>
              <a:buClr>
                <a:schemeClr val="lt2"/>
              </a:buClr>
              <a:buSzPts val="1200"/>
              <a:buFont typeface="Rajdhani"/>
              <a:buChar char="-"/>
            </a:pPr>
            <a:r>
              <a:rPr b="1" lang="en" sz="1200">
                <a:solidFill>
                  <a:schemeClr val="lt2"/>
                </a:solidFill>
                <a:latin typeface="Rajdhani"/>
                <a:ea typeface="Rajdhani"/>
                <a:cs typeface="Rajdhani"/>
                <a:sym typeface="Rajdhani"/>
              </a:rPr>
              <a:t>Reviews per month, number of reviews, minimum nights, number of listings by hosts are all positively skewed</a:t>
            </a:r>
            <a:endParaRPr b="1" sz="1200">
              <a:solidFill>
                <a:schemeClr val="lt2"/>
              </a:solidFill>
              <a:latin typeface="Rajdhani"/>
              <a:ea typeface="Rajdhani"/>
              <a:cs typeface="Rajdhani"/>
              <a:sym typeface="Rajdhani"/>
            </a:endParaRPr>
          </a:p>
          <a:p>
            <a:pPr indent="-304800" lvl="0" marL="457200" rtl="0" algn="l">
              <a:spcBef>
                <a:spcPts val="0"/>
              </a:spcBef>
              <a:spcAft>
                <a:spcPts val="0"/>
              </a:spcAft>
              <a:buClr>
                <a:schemeClr val="lt2"/>
              </a:buClr>
              <a:buSzPts val="1200"/>
              <a:buFont typeface="Rajdhani"/>
              <a:buChar char="-"/>
            </a:pPr>
            <a:r>
              <a:rPr b="1" lang="en" sz="1200">
                <a:solidFill>
                  <a:schemeClr val="lt2"/>
                </a:solidFill>
                <a:latin typeface="Rajdhani"/>
                <a:ea typeface="Rajdhani"/>
                <a:cs typeface="Rajdhani"/>
                <a:sym typeface="Rajdhani"/>
              </a:rPr>
              <a:t>Reviews per month, number of reviews, and minimum nights → Large number of outliers</a:t>
            </a:r>
            <a:endParaRPr b="1" sz="1200">
              <a:solidFill>
                <a:schemeClr val="lt2"/>
              </a:solidFill>
              <a:latin typeface="Rajdhani"/>
              <a:ea typeface="Rajdhani"/>
              <a:cs typeface="Rajdhani"/>
              <a:sym typeface="Rajdhani"/>
            </a:endParaRPr>
          </a:p>
          <a:p>
            <a:pPr indent="-304800" lvl="0" marL="457200" rtl="0" algn="l">
              <a:spcBef>
                <a:spcPts val="0"/>
              </a:spcBef>
              <a:spcAft>
                <a:spcPts val="0"/>
              </a:spcAft>
              <a:buClr>
                <a:schemeClr val="lt2"/>
              </a:buClr>
              <a:buSzPts val="1200"/>
              <a:buFont typeface="Rajdhani"/>
              <a:buChar char="-"/>
            </a:pPr>
            <a:r>
              <a:rPr b="1" lang="en" sz="1200">
                <a:solidFill>
                  <a:schemeClr val="lt2"/>
                </a:solidFill>
                <a:latin typeface="Rajdhani"/>
                <a:ea typeface="Rajdhani"/>
                <a:cs typeface="Rajdhani"/>
                <a:sym typeface="Rajdhani"/>
              </a:rPr>
              <a:t>Number of listings by host → Small number of outliers</a:t>
            </a:r>
            <a:endParaRPr b="1" sz="1200">
              <a:solidFill>
                <a:schemeClr val="lt2"/>
              </a:solidFill>
              <a:latin typeface="Rajdhani"/>
              <a:ea typeface="Rajdhani"/>
              <a:cs typeface="Rajdhani"/>
              <a:sym typeface="Rajdhani"/>
            </a:endParaRPr>
          </a:p>
          <a:p>
            <a:pPr indent="-304800" lvl="0" marL="457200" rtl="0" algn="l">
              <a:spcBef>
                <a:spcPts val="0"/>
              </a:spcBef>
              <a:spcAft>
                <a:spcPts val="0"/>
              </a:spcAft>
              <a:buClr>
                <a:schemeClr val="lt2"/>
              </a:buClr>
              <a:buSzPts val="1200"/>
              <a:buFont typeface="Rajdhani"/>
              <a:buChar char="-"/>
            </a:pPr>
            <a:r>
              <a:rPr b="1" lang="en" sz="1200">
                <a:solidFill>
                  <a:schemeClr val="lt2"/>
                </a:solidFill>
                <a:latin typeface="Rajdhani"/>
                <a:ea typeface="Rajdhani"/>
                <a:cs typeface="Rajdhani"/>
                <a:sym typeface="Rajdhani"/>
              </a:rPr>
              <a:t>Perform </a:t>
            </a:r>
            <a:r>
              <a:rPr b="1" lang="en" sz="1200">
                <a:solidFill>
                  <a:srgbClr val="FFD966"/>
                </a:solidFill>
                <a:latin typeface="Rajdhani"/>
                <a:ea typeface="Rajdhani"/>
                <a:cs typeface="Rajdhani"/>
                <a:sym typeface="Rajdhani"/>
              </a:rPr>
              <a:t>Log Transformation</a:t>
            </a:r>
            <a:r>
              <a:rPr b="1" lang="en" sz="1200">
                <a:solidFill>
                  <a:schemeClr val="lt2"/>
                </a:solidFill>
                <a:latin typeface="Rajdhani"/>
                <a:ea typeface="Rajdhani"/>
                <a:cs typeface="Rajdhani"/>
                <a:sym typeface="Rajdhani"/>
              </a:rPr>
              <a:t> to normalize and scale data</a:t>
            </a:r>
            <a:endParaRPr b="1" sz="1200">
              <a:solidFill>
                <a:schemeClr val="lt2"/>
              </a:solidFill>
              <a:latin typeface="Rajdhani"/>
              <a:ea typeface="Rajdhani"/>
              <a:cs typeface="Rajdhani"/>
              <a:sym typeface="Rajdhani"/>
            </a:endParaRPr>
          </a:p>
          <a:p>
            <a:pPr indent="-304800" lvl="0" marL="457200" rtl="0" algn="l">
              <a:spcBef>
                <a:spcPts val="0"/>
              </a:spcBef>
              <a:spcAft>
                <a:spcPts val="0"/>
              </a:spcAft>
              <a:buClr>
                <a:schemeClr val="lt2"/>
              </a:buClr>
              <a:buSzPts val="1200"/>
              <a:buFont typeface="Rajdhani"/>
              <a:buChar char="-"/>
            </a:pPr>
            <a:r>
              <a:rPr b="1" lang="en" sz="1200">
                <a:solidFill>
                  <a:srgbClr val="FFD966"/>
                </a:solidFill>
                <a:latin typeface="Rajdhani"/>
                <a:ea typeface="Rajdhani"/>
                <a:cs typeface="Rajdhani"/>
                <a:sym typeface="Rajdhani"/>
              </a:rPr>
              <a:t>Binning</a:t>
            </a:r>
            <a:r>
              <a:rPr b="1" lang="en" sz="1200">
                <a:solidFill>
                  <a:schemeClr val="lt2"/>
                </a:solidFill>
                <a:latin typeface="Rajdhani"/>
                <a:ea typeface="Rajdhani"/>
                <a:cs typeface="Rajdhani"/>
                <a:sym typeface="Rajdhani"/>
              </a:rPr>
              <a:t> method would not be utilized as it would introduce arbitrary assumptions and lead to loss of meaning</a:t>
            </a:r>
            <a:endParaRPr b="1" sz="1200">
              <a:solidFill>
                <a:schemeClr val="lt2"/>
              </a:solidFill>
              <a:latin typeface="Rajdhani"/>
              <a:ea typeface="Rajdhani"/>
              <a:cs typeface="Rajdhani"/>
              <a:sym typeface="Rajdhani"/>
            </a:endParaRPr>
          </a:p>
        </p:txBody>
      </p:sp>
      <p:pic>
        <p:nvPicPr>
          <p:cNvPr id="634" name="Google Shape;634;p72"/>
          <p:cNvPicPr preferRelativeResize="0"/>
          <p:nvPr/>
        </p:nvPicPr>
        <p:blipFill>
          <a:blip r:embed="rId6">
            <a:alphaModFix/>
          </a:blip>
          <a:stretch>
            <a:fillRect/>
          </a:stretch>
        </p:blipFill>
        <p:spPr>
          <a:xfrm>
            <a:off x="283200" y="3098675"/>
            <a:ext cx="2679000" cy="1627800"/>
          </a:xfrm>
          <a:prstGeom prst="roundRect">
            <a:avLst>
              <a:gd fmla="val 16667" name="adj"/>
            </a:avLst>
          </a:prstGeom>
          <a:noFill/>
          <a:ln cap="flat" cmpd="sng" w="28575">
            <a:solidFill>
              <a:schemeClr val="dk2"/>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3"/>
          <p:cNvSpPr txBox="1"/>
          <p:nvPr/>
        </p:nvSpPr>
        <p:spPr>
          <a:xfrm>
            <a:off x="478800" y="315975"/>
            <a:ext cx="8186400" cy="7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3.2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FFFFF"/>
                </a:solidFill>
                <a:latin typeface="Rajdhani"/>
                <a:ea typeface="Rajdhani"/>
                <a:cs typeface="Rajdhani"/>
                <a:sym typeface="Rajdhani"/>
              </a:rPr>
              <a:t>Performing normalization/scaling of Data for Neural Network model </a:t>
            </a:r>
            <a:r>
              <a:rPr b="1" lang="en" sz="2300">
                <a:solidFill>
                  <a:schemeClr val="dk2"/>
                </a:solidFill>
                <a:latin typeface="Rajdhani"/>
                <a:ea typeface="Rajdhani"/>
                <a:cs typeface="Rajdhani"/>
                <a:sym typeface="Rajdhani"/>
              </a:rPr>
              <a:t>(‘reviews_per_month’ column)</a:t>
            </a:r>
            <a:endParaRPr b="1" sz="2300">
              <a:solidFill>
                <a:schemeClr val="dk2"/>
              </a:solidFill>
              <a:latin typeface="Rajdhani"/>
              <a:ea typeface="Rajdhani"/>
              <a:cs typeface="Rajdhani"/>
              <a:sym typeface="Rajdhani"/>
            </a:endParaRPr>
          </a:p>
        </p:txBody>
      </p:sp>
      <p:pic>
        <p:nvPicPr>
          <p:cNvPr id="640" name="Google Shape;640;p73"/>
          <p:cNvPicPr preferRelativeResize="0"/>
          <p:nvPr/>
        </p:nvPicPr>
        <p:blipFill>
          <a:blip r:embed="rId3">
            <a:alphaModFix/>
          </a:blip>
          <a:stretch>
            <a:fillRect/>
          </a:stretch>
        </p:blipFill>
        <p:spPr>
          <a:xfrm>
            <a:off x="281250" y="2381625"/>
            <a:ext cx="3949500" cy="2266200"/>
          </a:xfrm>
          <a:prstGeom prst="roundRect">
            <a:avLst>
              <a:gd fmla="val 16667" name="adj"/>
            </a:avLst>
          </a:prstGeom>
          <a:noFill/>
          <a:ln cap="flat" cmpd="sng" w="19050">
            <a:solidFill>
              <a:schemeClr val="lt1"/>
            </a:solidFill>
            <a:prstDash val="solid"/>
            <a:round/>
            <a:headEnd len="sm" w="sm" type="none"/>
            <a:tailEnd len="sm" w="sm" type="none"/>
          </a:ln>
        </p:spPr>
      </p:pic>
      <p:pic>
        <p:nvPicPr>
          <p:cNvPr id="641" name="Google Shape;641;p73"/>
          <p:cNvPicPr preferRelativeResize="0"/>
          <p:nvPr/>
        </p:nvPicPr>
        <p:blipFill>
          <a:blip r:embed="rId4">
            <a:alphaModFix/>
          </a:blip>
          <a:stretch>
            <a:fillRect/>
          </a:stretch>
        </p:blipFill>
        <p:spPr>
          <a:xfrm>
            <a:off x="4715700" y="2381625"/>
            <a:ext cx="3949500" cy="2266200"/>
          </a:xfrm>
          <a:prstGeom prst="roundRect">
            <a:avLst>
              <a:gd fmla="val 16667" name="adj"/>
            </a:avLst>
          </a:prstGeom>
          <a:noFill/>
          <a:ln cap="flat" cmpd="sng" w="19050">
            <a:solidFill>
              <a:schemeClr val="lt1"/>
            </a:solidFill>
            <a:prstDash val="solid"/>
            <a:round/>
            <a:headEnd len="sm" w="sm" type="none"/>
            <a:tailEnd len="sm" w="sm" type="none"/>
          </a:ln>
        </p:spPr>
      </p:pic>
      <p:pic>
        <p:nvPicPr>
          <p:cNvPr id="642" name="Google Shape;642;p73"/>
          <p:cNvPicPr preferRelativeResize="0"/>
          <p:nvPr/>
        </p:nvPicPr>
        <p:blipFill>
          <a:blip r:embed="rId5">
            <a:alphaModFix/>
          </a:blip>
          <a:stretch>
            <a:fillRect/>
          </a:stretch>
        </p:blipFill>
        <p:spPr>
          <a:xfrm>
            <a:off x="281250" y="1203150"/>
            <a:ext cx="5585100" cy="695100"/>
          </a:xfrm>
          <a:prstGeom prst="roundRect">
            <a:avLst>
              <a:gd fmla="val 16667" name="adj"/>
            </a:avLst>
          </a:prstGeom>
          <a:noFill/>
          <a:ln cap="flat" cmpd="sng" w="28575">
            <a:solidFill>
              <a:schemeClr val="dk2"/>
            </a:solidFill>
            <a:prstDash val="solid"/>
            <a:round/>
            <a:headEnd len="sm" w="sm" type="none"/>
            <a:tailEnd len="sm" w="sm" type="none"/>
          </a:ln>
        </p:spPr>
      </p:pic>
      <p:sp>
        <p:nvSpPr>
          <p:cNvPr id="643" name="Google Shape;643;p73"/>
          <p:cNvSpPr txBox="1"/>
          <p:nvPr/>
        </p:nvSpPr>
        <p:spPr>
          <a:xfrm>
            <a:off x="281246" y="2030325"/>
            <a:ext cx="3343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Before </a:t>
            </a:r>
            <a:r>
              <a:rPr b="1" lang="en" sz="1500">
                <a:solidFill>
                  <a:schemeClr val="lt2"/>
                </a:solidFill>
                <a:latin typeface="Rajdhani"/>
                <a:ea typeface="Rajdhani"/>
                <a:cs typeface="Rajdhani"/>
                <a:sym typeface="Rajdhani"/>
              </a:rPr>
              <a:t>performing Log Transformation:</a:t>
            </a:r>
            <a:endParaRPr b="1" sz="1500">
              <a:solidFill>
                <a:schemeClr val="lt2"/>
              </a:solidFill>
              <a:latin typeface="Rajdhani"/>
              <a:ea typeface="Rajdhani"/>
              <a:cs typeface="Rajdhani"/>
              <a:sym typeface="Rajdhani"/>
            </a:endParaRPr>
          </a:p>
        </p:txBody>
      </p:sp>
      <p:sp>
        <p:nvSpPr>
          <p:cNvPr id="644" name="Google Shape;644;p73"/>
          <p:cNvSpPr txBox="1"/>
          <p:nvPr/>
        </p:nvSpPr>
        <p:spPr>
          <a:xfrm>
            <a:off x="4715689" y="1982425"/>
            <a:ext cx="51225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 </a:t>
            </a:r>
            <a:r>
              <a:rPr b="1" lang="en" sz="1500">
                <a:solidFill>
                  <a:schemeClr val="lt2"/>
                </a:solidFill>
                <a:latin typeface="Rajdhani"/>
                <a:ea typeface="Rajdhani"/>
                <a:cs typeface="Rajdhani"/>
                <a:sym typeface="Rajdhani"/>
              </a:rPr>
              <a:t>performing Log Transformation:</a:t>
            </a:r>
            <a:endParaRPr b="1" sz="1500">
              <a:solidFill>
                <a:schemeClr val="lt2"/>
              </a:solidFill>
              <a:latin typeface="Rajdhani"/>
              <a:ea typeface="Rajdhani"/>
              <a:cs typeface="Rajdhani"/>
              <a:sym typeface="Rajdhani"/>
            </a:endParaRPr>
          </a:p>
        </p:txBody>
      </p:sp>
      <p:cxnSp>
        <p:nvCxnSpPr>
          <p:cNvPr id="645" name="Google Shape;645;p73"/>
          <p:cNvCxnSpPr/>
          <p:nvPr/>
        </p:nvCxnSpPr>
        <p:spPr>
          <a:xfrm>
            <a:off x="4244763" y="3359250"/>
            <a:ext cx="456900" cy="0"/>
          </a:xfrm>
          <a:prstGeom prst="straightConnector1">
            <a:avLst/>
          </a:prstGeom>
          <a:noFill/>
          <a:ln cap="flat" cmpd="sng" w="38100">
            <a:solidFill>
              <a:schemeClr val="lt1"/>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4"/>
          <p:cNvSpPr txBox="1"/>
          <p:nvPr/>
        </p:nvSpPr>
        <p:spPr>
          <a:xfrm>
            <a:off x="478800" y="315975"/>
            <a:ext cx="8186400" cy="7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3.2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FFFFF"/>
                </a:solidFill>
                <a:latin typeface="Rajdhani"/>
                <a:ea typeface="Rajdhani"/>
                <a:cs typeface="Rajdhani"/>
                <a:sym typeface="Rajdhani"/>
              </a:rPr>
              <a:t>Performing normalization/scaling of Data for Neural Network model </a:t>
            </a:r>
            <a:r>
              <a:rPr b="1" lang="en" sz="2300">
                <a:solidFill>
                  <a:schemeClr val="dk2"/>
                </a:solidFill>
                <a:latin typeface="Rajdhani"/>
                <a:ea typeface="Rajdhani"/>
                <a:cs typeface="Rajdhani"/>
                <a:sym typeface="Rajdhani"/>
              </a:rPr>
              <a:t>(‘number_of_reviews’ column)</a:t>
            </a:r>
            <a:endParaRPr b="1" sz="2300">
              <a:solidFill>
                <a:schemeClr val="dk2"/>
              </a:solidFill>
              <a:latin typeface="Rajdhani"/>
              <a:ea typeface="Rajdhani"/>
              <a:cs typeface="Rajdhani"/>
              <a:sym typeface="Rajdhani"/>
            </a:endParaRPr>
          </a:p>
        </p:txBody>
      </p:sp>
      <p:pic>
        <p:nvPicPr>
          <p:cNvPr id="651" name="Google Shape;651;p74"/>
          <p:cNvPicPr preferRelativeResize="0"/>
          <p:nvPr/>
        </p:nvPicPr>
        <p:blipFill>
          <a:blip r:embed="rId3">
            <a:alphaModFix/>
          </a:blip>
          <a:stretch>
            <a:fillRect/>
          </a:stretch>
        </p:blipFill>
        <p:spPr>
          <a:xfrm>
            <a:off x="410675" y="2430600"/>
            <a:ext cx="3963000" cy="2253900"/>
          </a:xfrm>
          <a:prstGeom prst="roundRect">
            <a:avLst>
              <a:gd fmla="val 16667" name="adj"/>
            </a:avLst>
          </a:prstGeom>
          <a:noFill/>
          <a:ln cap="flat" cmpd="sng" w="28575">
            <a:solidFill>
              <a:schemeClr val="lt1"/>
            </a:solidFill>
            <a:prstDash val="solid"/>
            <a:round/>
            <a:headEnd len="sm" w="sm" type="none"/>
            <a:tailEnd len="sm" w="sm" type="none"/>
          </a:ln>
        </p:spPr>
      </p:pic>
      <p:pic>
        <p:nvPicPr>
          <p:cNvPr id="652" name="Google Shape;652;p74"/>
          <p:cNvPicPr preferRelativeResize="0"/>
          <p:nvPr/>
        </p:nvPicPr>
        <p:blipFill>
          <a:blip r:embed="rId4">
            <a:alphaModFix/>
          </a:blip>
          <a:stretch>
            <a:fillRect/>
          </a:stretch>
        </p:blipFill>
        <p:spPr>
          <a:xfrm>
            <a:off x="4871964" y="2430599"/>
            <a:ext cx="3927900" cy="2253900"/>
          </a:xfrm>
          <a:prstGeom prst="roundRect">
            <a:avLst>
              <a:gd fmla="val 16667" name="adj"/>
            </a:avLst>
          </a:prstGeom>
          <a:noFill/>
          <a:ln cap="flat" cmpd="sng" w="28575">
            <a:solidFill>
              <a:schemeClr val="lt1"/>
            </a:solidFill>
            <a:prstDash val="solid"/>
            <a:round/>
            <a:headEnd len="sm" w="sm" type="none"/>
            <a:tailEnd len="sm" w="sm" type="none"/>
          </a:ln>
        </p:spPr>
      </p:pic>
      <p:pic>
        <p:nvPicPr>
          <p:cNvPr id="653" name="Google Shape;653;p74"/>
          <p:cNvPicPr preferRelativeResize="0"/>
          <p:nvPr/>
        </p:nvPicPr>
        <p:blipFill>
          <a:blip r:embed="rId5">
            <a:alphaModFix/>
          </a:blip>
          <a:stretch>
            <a:fillRect/>
          </a:stretch>
        </p:blipFill>
        <p:spPr>
          <a:xfrm>
            <a:off x="478800" y="1284800"/>
            <a:ext cx="5742300" cy="700500"/>
          </a:xfrm>
          <a:prstGeom prst="roundRect">
            <a:avLst>
              <a:gd fmla="val 16667" name="adj"/>
            </a:avLst>
          </a:prstGeom>
          <a:noFill/>
          <a:ln cap="flat" cmpd="sng" w="28575">
            <a:solidFill>
              <a:schemeClr val="dk2"/>
            </a:solidFill>
            <a:prstDash val="solid"/>
            <a:round/>
            <a:headEnd len="sm" w="sm" type="none"/>
            <a:tailEnd len="sm" w="sm" type="none"/>
          </a:ln>
        </p:spPr>
      </p:pic>
      <p:sp>
        <p:nvSpPr>
          <p:cNvPr id="654" name="Google Shape;654;p74"/>
          <p:cNvSpPr txBox="1"/>
          <p:nvPr/>
        </p:nvSpPr>
        <p:spPr>
          <a:xfrm>
            <a:off x="478796" y="2050450"/>
            <a:ext cx="3343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Before </a:t>
            </a:r>
            <a:r>
              <a:rPr b="1" lang="en" sz="1500">
                <a:solidFill>
                  <a:schemeClr val="lt2"/>
                </a:solidFill>
                <a:latin typeface="Rajdhani"/>
                <a:ea typeface="Rajdhani"/>
                <a:cs typeface="Rajdhani"/>
                <a:sym typeface="Rajdhani"/>
              </a:rPr>
              <a:t>performing Log Transformation:</a:t>
            </a:r>
            <a:endParaRPr b="1" sz="1500">
              <a:solidFill>
                <a:schemeClr val="lt2"/>
              </a:solidFill>
              <a:latin typeface="Rajdhani"/>
              <a:ea typeface="Rajdhani"/>
              <a:cs typeface="Rajdhani"/>
              <a:sym typeface="Rajdhani"/>
            </a:endParaRPr>
          </a:p>
        </p:txBody>
      </p:sp>
      <p:sp>
        <p:nvSpPr>
          <p:cNvPr id="655" name="Google Shape;655;p74"/>
          <p:cNvSpPr txBox="1"/>
          <p:nvPr/>
        </p:nvSpPr>
        <p:spPr>
          <a:xfrm>
            <a:off x="4818421" y="2087350"/>
            <a:ext cx="3343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a:t>
            </a:r>
            <a:r>
              <a:rPr b="1" lang="en" sz="1500">
                <a:solidFill>
                  <a:srgbClr val="FFD966"/>
                </a:solidFill>
                <a:latin typeface="Rajdhani"/>
                <a:ea typeface="Rajdhani"/>
                <a:cs typeface="Rajdhani"/>
                <a:sym typeface="Rajdhani"/>
              </a:rPr>
              <a:t> </a:t>
            </a:r>
            <a:r>
              <a:rPr b="1" lang="en" sz="1500">
                <a:solidFill>
                  <a:schemeClr val="lt2"/>
                </a:solidFill>
                <a:latin typeface="Rajdhani"/>
                <a:ea typeface="Rajdhani"/>
                <a:cs typeface="Rajdhani"/>
                <a:sym typeface="Rajdhani"/>
              </a:rPr>
              <a:t>performing Log Transformation:</a:t>
            </a:r>
            <a:endParaRPr b="1" sz="1500">
              <a:solidFill>
                <a:schemeClr val="lt2"/>
              </a:solidFill>
              <a:latin typeface="Rajdhani"/>
              <a:ea typeface="Rajdhani"/>
              <a:cs typeface="Rajdhani"/>
              <a:sym typeface="Rajdhani"/>
            </a:endParaRPr>
          </a:p>
        </p:txBody>
      </p:sp>
      <p:cxnSp>
        <p:nvCxnSpPr>
          <p:cNvPr id="656" name="Google Shape;656;p74"/>
          <p:cNvCxnSpPr/>
          <p:nvPr/>
        </p:nvCxnSpPr>
        <p:spPr>
          <a:xfrm>
            <a:off x="4415063" y="3393300"/>
            <a:ext cx="456900" cy="0"/>
          </a:xfrm>
          <a:prstGeom prst="straightConnector1">
            <a:avLst/>
          </a:prstGeom>
          <a:noFill/>
          <a:ln cap="flat" cmpd="sng" w="38100">
            <a:solidFill>
              <a:schemeClr val="lt1"/>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5"/>
          <p:cNvSpPr txBox="1"/>
          <p:nvPr/>
        </p:nvSpPr>
        <p:spPr>
          <a:xfrm>
            <a:off x="478800" y="315975"/>
            <a:ext cx="8186400" cy="7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3.2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FFFFF"/>
                </a:solidFill>
                <a:latin typeface="Rajdhani"/>
                <a:ea typeface="Rajdhani"/>
                <a:cs typeface="Rajdhani"/>
                <a:sym typeface="Rajdhani"/>
              </a:rPr>
              <a:t>Performing normalization/scaling of Data for Neural Network model </a:t>
            </a:r>
            <a:r>
              <a:rPr b="1" lang="en" sz="2300">
                <a:solidFill>
                  <a:schemeClr val="dk2"/>
                </a:solidFill>
                <a:latin typeface="Rajdhani"/>
                <a:ea typeface="Rajdhani"/>
                <a:cs typeface="Rajdhani"/>
                <a:sym typeface="Rajdhani"/>
              </a:rPr>
              <a:t>(‘minimum_nights’ column)</a:t>
            </a:r>
            <a:endParaRPr b="1" sz="2300">
              <a:solidFill>
                <a:schemeClr val="dk2"/>
              </a:solidFill>
              <a:latin typeface="Rajdhani"/>
              <a:ea typeface="Rajdhani"/>
              <a:cs typeface="Rajdhani"/>
              <a:sym typeface="Rajdhani"/>
            </a:endParaRPr>
          </a:p>
        </p:txBody>
      </p:sp>
      <p:pic>
        <p:nvPicPr>
          <p:cNvPr id="662" name="Google Shape;662;p75"/>
          <p:cNvPicPr preferRelativeResize="0"/>
          <p:nvPr/>
        </p:nvPicPr>
        <p:blipFill>
          <a:blip r:embed="rId3">
            <a:alphaModFix/>
          </a:blip>
          <a:stretch>
            <a:fillRect/>
          </a:stretch>
        </p:blipFill>
        <p:spPr>
          <a:xfrm>
            <a:off x="554350" y="2432075"/>
            <a:ext cx="3574200" cy="2150100"/>
          </a:xfrm>
          <a:prstGeom prst="roundRect">
            <a:avLst>
              <a:gd fmla="val 16667" name="adj"/>
            </a:avLst>
          </a:prstGeom>
          <a:noFill/>
          <a:ln cap="flat" cmpd="sng" w="28575">
            <a:solidFill>
              <a:schemeClr val="lt1"/>
            </a:solidFill>
            <a:prstDash val="solid"/>
            <a:round/>
            <a:headEnd len="sm" w="sm" type="none"/>
            <a:tailEnd len="sm" w="sm" type="none"/>
          </a:ln>
        </p:spPr>
      </p:pic>
      <p:pic>
        <p:nvPicPr>
          <p:cNvPr id="663" name="Google Shape;663;p75"/>
          <p:cNvPicPr preferRelativeResize="0"/>
          <p:nvPr/>
        </p:nvPicPr>
        <p:blipFill>
          <a:blip r:embed="rId4">
            <a:alphaModFix/>
          </a:blip>
          <a:stretch>
            <a:fillRect/>
          </a:stretch>
        </p:blipFill>
        <p:spPr>
          <a:xfrm>
            <a:off x="4638750" y="2415576"/>
            <a:ext cx="3822600" cy="2183100"/>
          </a:xfrm>
          <a:prstGeom prst="roundRect">
            <a:avLst>
              <a:gd fmla="val 16667" name="adj"/>
            </a:avLst>
          </a:prstGeom>
          <a:noFill/>
          <a:ln cap="flat" cmpd="sng" w="28575">
            <a:solidFill>
              <a:schemeClr val="lt1"/>
            </a:solidFill>
            <a:prstDash val="solid"/>
            <a:round/>
            <a:headEnd len="sm" w="sm" type="none"/>
            <a:tailEnd len="sm" w="sm" type="none"/>
          </a:ln>
        </p:spPr>
      </p:pic>
      <p:cxnSp>
        <p:nvCxnSpPr>
          <p:cNvPr id="664" name="Google Shape;664;p75"/>
          <p:cNvCxnSpPr/>
          <p:nvPr/>
        </p:nvCxnSpPr>
        <p:spPr>
          <a:xfrm>
            <a:off x="4155188" y="3618100"/>
            <a:ext cx="456900" cy="0"/>
          </a:xfrm>
          <a:prstGeom prst="straightConnector1">
            <a:avLst/>
          </a:prstGeom>
          <a:noFill/>
          <a:ln cap="flat" cmpd="sng" w="38100">
            <a:solidFill>
              <a:schemeClr val="lt1"/>
            </a:solidFill>
            <a:prstDash val="solid"/>
            <a:round/>
            <a:headEnd len="med" w="med" type="none"/>
            <a:tailEnd len="med" w="med" type="triangle"/>
          </a:ln>
        </p:spPr>
      </p:cxnSp>
      <p:sp>
        <p:nvSpPr>
          <p:cNvPr id="665" name="Google Shape;665;p75"/>
          <p:cNvSpPr txBox="1"/>
          <p:nvPr/>
        </p:nvSpPr>
        <p:spPr>
          <a:xfrm>
            <a:off x="478796" y="2050450"/>
            <a:ext cx="3343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Before </a:t>
            </a:r>
            <a:r>
              <a:rPr b="1" lang="en" sz="1500">
                <a:solidFill>
                  <a:schemeClr val="lt2"/>
                </a:solidFill>
                <a:latin typeface="Rajdhani"/>
                <a:ea typeface="Rajdhani"/>
                <a:cs typeface="Rajdhani"/>
                <a:sym typeface="Rajdhani"/>
              </a:rPr>
              <a:t>performing Log Transformation:</a:t>
            </a:r>
            <a:endParaRPr b="1" sz="1500">
              <a:solidFill>
                <a:schemeClr val="lt2"/>
              </a:solidFill>
              <a:latin typeface="Rajdhani"/>
              <a:ea typeface="Rajdhani"/>
              <a:cs typeface="Rajdhani"/>
              <a:sym typeface="Rajdhani"/>
            </a:endParaRPr>
          </a:p>
        </p:txBody>
      </p:sp>
      <p:sp>
        <p:nvSpPr>
          <p:cNvPr id="666" name="Google Shape;666;p75"/>
          <p:cNvSpPr txBox="1"/>
          <p:nvPr/>
        </p:nvSpPr>
        <p:spPr>
          <a:xfrm>
            <a:off x="4734121" y="1991650"/>
            <a:ext cx="3343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 </a:t>
            </a:r>
            <a:r>
              <a:rPr b="1" lang="en" sz="1500">
                <a:solidFill>
                  <a:schemeClr val="lt2"/>
                </a:solidFill>
                <a:latin typeface="Rajdhani"/>
                <a:ea typeface="Rajdhani"/>
                <a:cs typeface="Rajdhani"/>
                <a:sym typeface="Rajdhani"/>
              </a:rPr>
              <a:t>performing Log Transformation:</a:t>
            </a:r>
            <a:endParaRPr b="1" sz="1500">
              <a:solidFill>
                <a:schemeClr val="lt2"/>
              </a:solidFill>
              <a:latin typeface="Rajdhani"/>
              <a:ea typeface="Rajdhani"/>
              <a:cs typeface="Rajdhani"/>
              <a:sym typeface="Rajdhani"/>
            </a:endParaRPr>
          </a:p>
        </p:txBody>
      </p:sp>
      <p:pic>
        <p:nvPicPr>
          <p:cNvPr id="667" name="Google Shape;667;p75"/>
          <p:cNvPicPr preferRelativeResize="0"/>
          <p:nvPr/>
        </p:nvPicPr>
        <p:blipFill>
          <a:blip r:embed="rId5">
            <a:alphaModFix/>
          </a:blip>
          <a:stretch>
            <a:fillRect/>
          </a:stretch>
        </p:blipFill>
        <p:spPr>
          <a:xfrm>
            <a:off x="588425" y="1320238"/>
            <a:ext cx="5100300" cy="615900"/>
          </a:xfrm>
          <a:prstGeom prst="roundRect">
            <a:avLst>
              <a:gd fmla="val 16667" name="adj"/>
            </a:avLst>
          </a:prstGeom>
          <a:noFill/>
          <a:ln cap="flat" cmpd="sng" w="28575">
            <a:solidFill>
              <a:schemeClr val="dk2"/>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6"/>
          <p:cNvSpPr txBox="1"/>
          <p:nvPr/>
        </p:nvSpPr>
        <p:spPr>
          <a:xfrm>
            <a:off x="478800" y="320200"/>
            <a:ext cx="8186400" cy="9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accent4"/>
                </a:solidFill>
                <a:latin typeface="Rajdhani"/>
                <a:ea typeface="Rajdhani"/>
                <a:cs typeface="Rajdhani"/>
                <a:sym typeface="Rajdhani"/>
              </a:rPr>
              <a:t>Unit 3.2</a:t>
            </a:r>
            <a:r>
              <a:rPr b="1" lang="en" sz="2300">
                <a:solidFill>
                  <a:srgbClr val="00C3B1"/>
                </a:solidFill>
                <a:latin typeface="Rajdhani"/>
                <a:ea typeface="Rajdhani"/>
                <a:cs typeface="Rajdhani"/>
                <a:sym typeface="Rajdhani"/>
              </a:rPr>
              <a:t> </a:t>
            </a:r>
            <a:r>
              <a:rPr b="1" lang="en" sz="2300">
                <a:solidFill>
                  <a:schemeClr val="lt2"/>
                </a:solidFill>
                <a:latin typeface="Rajdhani"/>
                <a:ea typeface="Rajdhani"/>
                <a:cs typeface="Rajdhani"/>
                <a:sym typeface="Rajdhani"/>
              </a:rPr>
              <a:t>-</a:t>
            </a:r>
            <a:r>
              <a:rPr b="1" lang="en" sz="2300">
                <a:solidFill>
                  <a:srgbClr val="00C3B1"/>
                </a:solidFill>
                <a:latin typeface="Rajdhani"/>
                <a:ea typeface="Rajdhani"/>
                <a:cs typeface="Rajdhani"/>
                <a:sym typeface="Rajdhani"/>
              </a:rPr>
              <a:t> </a:t>
            </a:r>
            <a:r>
              <a:rPr b="1" lang="en" sz="2300">
                <a:solidFill>
                  <a:srgbClr val="FFFFFF"/>
                </a:solidFill>
                <a:latin typeface="Rajdhani"/>
                <a:ea typeface="Rajdhani"/>
                <a:cs typeface="Rajdhani"/>
                <a:sym typeface="Rajdhani"/>
              </a:rPr>
              <a:t>Performing normalization/scaling of Data for Neural Network model </a:t>
            </a:r>
            <a:r>
              <a:rPr b="1" lang="en" sz="2300">
                <a:solidFill>
                  <a:schemeClr val="dk2"/>
                </a:solidFill>
                <a:latin typeface="Rajdhani"/>
                <a:ea typeface="Rajdhani"/>
                <a:cs typeface="Rajdhani"/>
                <a:sym typeface="Rajdhani"/>
              </a:rPr>
              <a:t>(‘calculated_host_listing_count’ column)</a:t>
            </a:r>
            <a:endParaRPr b="1" sz="2300">
              <a:solidFill>
                <a:schemeClr val="dk2"/>
              </a:solidFill>
              <a:latin typeface="Rajdhani"/>
              <a:ea typeface="Rajdhani"/>
              <a:cs typeface="Rajdhani"/>
              <a:sym typeface="Rajdhani"/>
            </a:endParaRPr>
          </a:p>
        </p:txBody>
      </p:sp>
      <p:pic>
        <p:nvPicPr>
          <p:cNvPr id="673" name="Google Shape;673;p76"/>
          <p:cNvPicPr preferRelativeResize="0"/>
          <p:nvPr/>
        </p:nvPicPr>
        <p:blipFill>
          <a:blip r:embed="rId3">
            <a:alphaModFix/>
          </a:blip>
          <a:stretch>
            <a:fillRect/>
          </a:stretch>
        </p:blipFill>
        <p:spPr>
          <a:xfrm>
            <a:off x="380338" y="2681375"/>
            <a:ext cx="3921600" cy="2207100"/>
          </a:xfrm>
          <a:prstGeom prst="roundRect">
            <a:avLst>
              <a:gd fmla="val 16667" name="adj"/>
            </a:avLst>
          </a:prstGeom>
          <a:noFill/>
          <a:ln cap="flat" cmpd="sng" w="28575">
            <a:solidFill>
              <a:schemeClr val="lt1"/>
            </a:solidFill>
            <a:prstDash val="solid"/>
            <a:round/>
            <a:headEnd len="sm" w="sm" type="none"/>
            <a:tailEnd len="sm" w="sm" type="none"/>
          </a:ln>
        </p:spPr>
      </p:pic>
      <p:pic>
        <p:nvPicPr>
          <p:cNvPr id="674" name="Google Shape;674;p76"/>
          <p:cNvPicPr preferRelativeResize="0"/>
          <p:nvPr/>
        </p:nvPicPr>
        <p:blipFill>
          <a:blip r:embed="rId4">
            <a:alphaModFix/>
          </a:blip>
          <a:stretch>
            <a:fillRect/>
          </a:stretch>
        </p:blipFill>
        <p:spPr>
          <a:xfrm>
            <a:off x="4738862" y="2652725"/>
            <a:ext cx="4024800" cy="2264400"/>
          </a:xfrm>
          <a:prstGeom prst="roundRect">
            <a:avLst>
              <a:gd fmla="val 16667" name="adj"/>
            </a:avLst>
          </a:prstGeom>
          <a:noFill/>
          <a:ln cap="flat" cmpd="sng" w="28575">
            <a:solidFill>
              <a:schemeClr val="lt1"/>
            </a:solidFill>
            <a:prstDash val="solid"/>
            <a:round/>
            <a:headEnd len="sm" w="sm" type="none"/>
            <a:tailEnd len="sm" w="sm" type="none"/>
          </a:ln>
        </p:spPr>
      </p:pic>
      <p:cxnSp>
        <p:nvCxnSpPr>
          <p:cNvPr id="675" name="Google Shape;675;p76"/>
          <p:cNvCxnSpPr/>
          <p:nvPr/>
        </p:nvCxnSpPr>
        <p:spPr>
          <a:xfrm>
            <a:off x="4301925" y="3842900"/>
            <a:ext cx="456900" cy="0"/>
          </a:xfrm>
          <a:prstGeom prst="straightConnector1">
            <a:avLst/>
          </a:prstGeom>
          <a:noFill/>
          <a:ln cap="flat" cmpd="sng" w="38100">
            <a:solidFill>
              <a:schemeClr val="lt1"/>
            </a:solidFill>
            <a:prstDash val="solid"/>
            <a:round/>
            <a:headEnd len="med" w="med" type="none"/>
            <a:tailEnd len="med" w="med" type="triangle"/>
          </a:ln>
        </p:spPr>
      </p:cxnSp>
      <p:pic>
        <p:nvPicPr>
          <p:cNvPr id="676" name="Google Shape;676;p76"/>
          <p:cNvPicPr preferRelativeResize="0"/>
          <p:nvPr/>
        </p:nvPicPr>
        <p:blipFill>
          <a:blip r:embed="rId5">
            <a:alphaModFix/>
          </a:blip>
          <a:stretch>
            <a:fillRect/>
          </a:stretch>
        </p:blipFill>
        <p:spPr>
          <a:xfrm>
            <a:off x="424925" y="1387100"/>
            <a:ext cx="7185300" cy="615600"/>
          </a:xfrm>
          <a:prstGeom prst="roundRect">
            <a:avLst>
              <a:gd fmla="val 16667" name="adj"/>
            </a:avLst>
          </a:prstGeom>
          <a:noFill/>
          <a:ln cap="flat" cmpd="sng" w="28575">
            <a:solidFill>
              <a:schemeClr val="lt1"/>
            </a:solidFill>
            <a:prstDash val="solid"/>
            <a:round/>
            <a:headEnd len="sm" w="sm" type="none"/>
            <a:tailEnd len="sm" w="sm" type="none"/>
          </a:ln>
        </p:spPr>
      </p:pic>
      <p:sp>
        <p:nvSpPr>
          <p:cNvPr id="677" name="Google Shape;677;p76"/>
          <p:cNvSpPr txBox="1"/>
          <p:nvPr/>
        </p:nvSpPr>
        <p:spPr>
          <a:xfrm>
            <a:off x="380346" y="2295700"/>
            <a:ext cx="3343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Before </a:t>
            </a:r>
            <a:r>
              <a:rPr b="1" lang="en" sz="1500">
                <a:solidFill>
                  <a:schemeClr val="lt2"/>
                </a:solidFill>
                <a:latin typeface="Rajdhani"/>
                <a:ea typeface="Rajdhani"/>
                <a:cs typeface="Rajdhani"/>
                <a:sym typeface="Rajdhani"/>
              </a:rPr>
              <a:t>performing Log Transformation:</a:t>
            </a:r>
            <a:endParaRPr b="1" sz="1500">
              <a:solidFill>
                <a:schemeClr val="lt2"/>
              </a:solidFill>
              <a:latin typeface="Rajdhani"/>
              <a:ea typeface="Rajdhani"/>
              <a:cs typeface="Rajdhani"/>
              <a:sym typeface="Rajdhani"/>
            </a:endParaRPr>
          </a:p>
        </p:txBody>
      </p:sp>
      <p:sp>
        <p:nvSpPr>
          <p:cNvPr id="678" name="Google Shape;678;p76"/>
          <p:cNvSpPr txBox="1"/>
          <p:nvPr/>
        </p:nvSpPr>
        <p:spPr>
          <a:xfrm>
            <a:off x="4738846" y="2295688"/>
            <a:ext cx="33432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Rajdhani"/>
                <a:ea typeface="Rajdhani"/>
                <a:cs typeface="Rajdhani"/>
                <a:sym typeface="Rajdhani"/>
              </a:rPr>
              <a:t>After </a:t>
            </a:r>
            <a:r>
              <a:rPr b="1" lang="en" sz="1500">
                <a:solidFill>
                  <a:schemeClr val="lt2"/>
                </a:solidFill>
                <a:latin typeface="Rajdhani"/>
                <a:ea typeface="Rajdhani"/>
                <a:cs typeface="Rajdhani"/>
                <a:sym typeface="Rajdhani"/>
              </a:rPr>
              <a:t>performing Log Transformation:</a:t>
            </a:r>
            <a:endParaRPr b="1" sz="1500">
              <a:solidFill>
                <a:schemeClr val="lt2"/>
              </a:solidFill>
              <a:latin typeface="Rajdhani"/>
              <a:ea typeface="Rajdhani"/>
              <a:cs typeface="Rajdhani"/>
              <a:sym typeface="Rajdhan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7"/>
          <p:cNvSpPr/>
          <p:nvPr/>
        </p:nvSpPr>
        <p:spPr>
          <a:xfrm>
            <a:off x="271800" y="803875"/>
            <a:ext cx="8600400" cy="42510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7"/>
          <p:cNvSpPr txBox="1"/>
          <p:nvPr/>
        </p:nvSpPr>
        <p:spPr>
          <a:xfrm>
            <a:off x="921700" y="88375"/>
            <a:ext cx="76023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jdhani"/>
                <a:ea typeface="Rajdhani"/>
                <a:cs typeface="Rajdhani"/>
                <a:sym typeface="Rajdhani"/>
              </a:rPr>
              <a:t>Unit 3.3 </a:t>
            </a:r>
            <a:r>
              <a:rPr b="1" lang="en" sz="2100">
                <a:solidFill>
                  <a:schemeClr val="lt2"/>
                </a:solidFill>
                <a:latin typeface="Rajdhani"/>
                <a:ea typeface="Rajdhani"/>
                <a:cs typeface="Rajdhani"/>
                <a:sym typeface="Rajdhani"/>
              </a:rPr>
              <a:t>- Pearson Correlation Heatmap</a:t>
            </a:r>
            <a:endParaRPr b="1" sz="2100">
              <a:solidFill>
                <a:schemeClr val="lt2"/>
              </a:solidFill>
              <a:latin typeface="Rajdhani"/>
              <a:ea typeface="Rajdhani"/>
              <a:cs typeface="Rajdhani"/>
              <a:sym typeface="Rajdhani"/>
            </a:endParaRPr>
          </a:p>
        </p:txBody>
      </p:sp>
      <p:pic>
        <p:nvPicPr>
          <p:cNvPr id="685" name="Google Shape;685;p77"/>
          <p:cNvPicPr preferRelativeResize="0"/>
          <p:nvPr/>
        </p:nvPicPr>
        <p:blipFill rotWithShape="1">
          <a:blip r:embed="rId3">
            <a:alphaModFix/>
          </a:blip>
          <a:srcRect b="1349" l="1540" r="-1539" t="-1350"/>
          <a:stretch/>
        </p:blipFill>
        <p:spPr>
          <a:xfrm>
            <a:off x="631248" y="803875"/>
            <a:ext cx="4027500" cy="4187400"/>
          </a:xfrm>
          <a:prstGeom prst="round2DiagRect">
            <a:avLst>
              <a:gd fmla="val 16667" name="adj1"/>
              <a:gd fmla="val 50" name="adj2"/>
            </a:avLst>
          </a:prstGeom>
          <a:noFill/>
          <a:ln>
            <a:noFill/>
          </a:ln>
        </p:spPr>
      </p:pic>
      <p:sp>
        <p:nvSpPr>
          <p:cNvPr id="686" name="Google Shape;686;p77"/>
          <p:cNvSpPr txBox="1"/>
          <p:nvPr/>
        </p:nvSpPr>
        <p:spPr>
          <a:xfrm>
            <a:off x="4503050" y="1045100"/>
            <a:ext cx="44172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ajdhani"/>
              <a:buChar char="❏"/>
            </a:pPr>
            <a:r>
              <a:rPr b="1" lang="en">
                <a:solidFill>
                  <a:schemeClr val="dk1"/>
                </a:solidFill>
                <a:latin typeface="Rajdhani"/>
                <a:ea typeface="Rajdhani"/>
                <a:cs typeface="Rajdhani"/>
                <a:sym typeface="Rajdhani"/>
              </a:rPr>
              <a:t>Features with positive correlation with Target Variable ‘price’:</a:t>
            </a:r>
            <a:endParaRPr b="1">
              <a:solidFill>
                <a:schemeClr val="dk1"/>
              </a:solidFill>
              <a:latin typeface="Rajdhani"/>
              <a:ea typeface="Rajdhani"/>
              <a:cs typeface="Rajdhani"/>
              <a:sym typeface="Rajdhani"/>
            </a:endParaRPr>
          </a:p>
          <a:p>
            <a:pPr indent="-317500" lvl="0" marL="457200" rtl="0" algn="l">
              <a:spcBef>
                <a:spcPts val="0"/>
              </a:spcBef>
              <a:spcAft>
                <a:spcPts val="0"/>
              </a:spcAft>
              <a:buClr>
                <a:schemeClr val="dk1"/>
              </a:buClr>
              <a:buSzPts val="1400"/>
              <a:buFont typeface="Rajdhani"/>
              <a:buChar char="-"/>
            </a:pPr>
            <a:r>
              <a:rPr b="1" lang="en">
                <a:solidFill>
                  <a:schemeClr val="dk1"/>
                </a:solidFill>
                <a:latin typeface="Rajdhani"/>
                <a:ea typeface="Rajdhani"/>
                <a:cs typeface="Rajdhani"/>
                <a:sym typeface="Rajdhani"/>
              </a:rPr>
              <a:t>Room_type (0.61)</a:t>
            </a:r>
            <a:endParaRPr b="1">
              <a:solidFill>
                <a:schemeClr val="dk1"/>
              </a:solidFill>
              <a:latin typeface="Rajdhani"/>
              <a:ea typeface="Rajdhani"/>
              <a:cs typeface="Rajdhani"/>
              <a:sym typeface="Rajdhani"/>
            </a:endParaRPr>
          </a:p>
          <a:p>
            <a:pPr indent="0" lvl="0" marL="0" rtl="0" algn="l">
              <a:spcBef>
                <a:spcPts val="0"/>
              </a:spcBef>
              <a:spcAft>
                <a:spcPts val="0"/>
              </a:spcAft>
              <a:buNone/>
            </a:pPr>
            <a:r>
              <a:t/>
            </a:r>
            <a:endParaRPr b="1">
              <a:solidFill>
                <a:schemeClr val="dk1"/>
              </a:solidFill>
              <a:latin typeface="Rajdhani"/>
              <a:ea typeface="Rajdhani"/>
              <a:cs typeface="Rajdhani"/>
              <a:sym typeface="Rajdhani"/>
            </a:endParaRPr>
          </a:p>
          <a:p>
            <a:pPr indent="-317500" lvl="0" marL="457200" rtl="0" algn="l">
              <a:spcBef>
                <a:spcPts val="0"/>
              </a:spcBef>
              <a:spcAft>
                <a:spcPts val="0"/>
              </a:spcAft>
              <a:buClr>
                <a:schemeClr val="dk1"/>
              </a:buClr>
              <a:buSzPts val="1400"/>
              <a:buFont typeface="Rajdhani"/>
              <a:buChar char="❏"/>
            </a:pPr>
            <a:r>
              <a:rPr b="1" lang="en">
                <a:solidFill>
                  <a:schemeClr val="dk1"/>
                </a:solidFill>
                <a:latin typeface="Rajdhani"/>
                <a:ea typeface="Rajdhani"/>
                <a:cs typeface="Rajdhani"/>
                <a:sym typeface="Rajdhani"/>
              </a:rPr>
              <a:t>Features including reviews_per_month and number_of_reviews are positively correlated (0.6)</a:t>
            </a:r>
            <a:endParaRPr b="1">
              <a:solidFill>
                <a:schemeClr val="dk1"/>
              </a:solidFill>
              <a:latin typeface="Rajdhani"/>
              <a:ea typeface="Rajdhani"/>
              <a:cs typeface="Rajdhani"/>
              <a:sym typeface="Rajdhani"/>
            </a:endParaRPr>
          </a:p>
          <a:p>
            <a:pPr indent="0" lvl="0" marL="457200" rtl="0" algn="l">
              <a:spcBef>
                <a:spcPts val="0"/>
              </a:spcBef>
              <a:spcAft>
                <a:spcPts val="0"/>
              </a:spcAft>
              <a:buNone/>
            </a:pPr>
            <a:r>
              <a:t/>
            </a:r>
            <a:endParaRPr b="1">
              <a:solidFill>
                <a:schemeClr val="dk1"/>
              </a:solidFill>
              <a:latin typeface="Rajdhani"/>
              <a:ea typeface="Rajdhani"/>
              <a:cs typeface="Rajdhani"/>
              <a:sym typeface="Rajdhani"/>
            </a:endParaRPr>
          </a:p>
          <a:p>
            <a:pPr indent="-317500" lvl="0" marL="457200" rtl="0" algn="l">
              <a:spcBef>
                <a:spcPts val="0"/>
              </a:spcBef>
              <a:spcAft>
                <a:spcPts val="0"/>
              </a:spcAft>
              <a:buClr>
                <a:schemeClr val="dk1"/>
              </a:buClr>
              <a:buSzPts val="1400"/>
              <a:buFont typeface="Rajdhani"/>
              <a:buChar char="❏"/>
            </a:pPr>
            <a:r>
              <a:rPr b="1" lang="en">
                <a:solidFill>
                  <a:schemeClr val="dk1"/>
                </a:solidFill>
                <a:latin typeface="Rajdhani"/>
                <a:ea typeface="Rajdhani"/>
                <a:cs typeface="Rajdhani"/>
                <a:sym typeface="Rajdhani"/>
              </a:rPr>
              <a:t>Calculated_host_listings_count and availability_365 are positively correlated (0.43)</a:t>
            </a:r>
            <a:endParaRPr b="1">
              <a:solidFill>
                <a:schemeClr val="dk1"/>
              </a:solidFill>
              <a:latin typeface="Rajdhani"/>
              <a:ea typeface="Rajdhani"/>
              <a:cs typeface="Rajdhani"/>
              <a:sym typeface="Rajdhani"/>
            </a:endParaRPr>
          </a:p>
          <a:p>
            <a:pPr indent="0" lvl="0" marL="0" rtl="0" algn="l">
              <a:spcBef>
                <a:spcPts val="0"/>
              </a:spcBef>
              <a:spcAft>
                <a:spcPts val="0"/>
              </a:spcAft>
              <a:buNone/>
            </a:pPr>
            <a:r>
              <a:t/>
            </a:r>
            <a:endParaRPr b="1">
              <a:solidFill>
                <a:schemeClr val="dk1"/>
              </a:solidFill>
              <a:latin typeface="Rajdhani"/>
              <a:ea typeface="Rajdhani"/>
              <a:cs typeface="Rajdhani"/>
              <a:sym typeface="Rajdhani"/>
            </a:endParaRPr>
          </a:p>
          <a:p>
            <a:pPr indent="0" lvl="0" marL="0" rtl="0" algn="l">
              <a:spcBef>
                <a:spcPts val="0"/>
              </a:spcBef>
              <a:spcAft>
                <a:spcPts val="0"/>
              </a:spcAft>
              <a:buNone/>
            </a:pPr>
            <a:r>
              <a:t/>
            </a:r>
            <a:endParaRPr b="1">
              <a:solidFill>
                <a:schemeClr val="dk1"/>
              </a:solidFill>
              <a:latin typeface="Rajdhani"/>
              <a:ea typeface="Rajdhani"/>
              <a:cs typeface="Rajdhani"/>
              <a:sym typeface="Rajdhani"/>
            </a:endParaRPr>
          </a:p>
          <a:p>
            <a:pPr indent="-317500" lvl="0" marL="457200" rtl="0" algn="l">
              <a:spcBef>
                <a:spcPts val="0"/>
              </a:spcBef>
              <a:spcAft>
                <a:spcPts val="0"/>
              </a:spcAft>
              <a:buClr>
                <a:schemeClr val="dk1"/>
              </a:buClr>
              <a:buSzPts val="1400"/>
              <a:buFont typeface="Rajdhani"/>
              <a:buChar char="❏"/>
            </a:pPr>
            <a:r>
              <a:rPr b="1" lang="en">
                <a:solidFill>
                  <a:schemeClr val="dk1"/>
                </a:solidFill>
                <a:latin typeface="Rajdhani"/>
                <a:ea typeface="Rajdhani"/>
                <a:cs typeface="Rajdhani"/>
                <a:sym typeface="Rajdhani"/>
              </a:rPr>
              <a:t>Last_review and reviews_per_month are negatively correlated (-0.44)</a:t>
            </a:r>
            <a:endParaRPr b="1">
              <a:solidFill>
                <a:schemeClr val="dk1"/>
              </a:solidFill>
              <a:latin typeface="Rajdhani"/>
              <a:ea typeface="Rajdhani"/>
              <a:cs typeface="Rajdhani"/>
              <a:sym typeface="Rajdhani"/>
            </a:endParaRPr>
          </a:p>
          <a:p>
            <a:pPr indent="0" lvl="0" marL="0" rtl="0" algn="l">
              <a:spcBef>
                <a:spcPts val="0"/>
              </a:spcBef>
              <a:spcAft>
                <a:spcPts val="0"/>
              </a:spcAft>
              <a:buNone/>
            </a:pPr>
            <a:r>
              <a:rPr b="1" lang="en">
                <a:solidFill>
                  <a:schemeClr val="dk1"/>
                </a:solidFill>
                <a:latin typeface="Rajdhani"/>
                <a:ea typeface="Rajdhani"/>
                <a:cs typeface="Rajdhani"/>
                <a:sym typeface="Rajdhani"/>
              </a:rPr>
              <a:t> </a:t>
            </a:r>
            <a:endParaRPr b="1">
              <a:solidFill>
                <a:schemeClr val="dk1"/>
              </a:solidFill>
              <a:latin typeface="Rajdhani"/>
              <a:ea typeface="Rajdhani"/>
              <a:cs typeface="Rajdhani"/>
              <a:sym typeface="Rajdhani"/>
            </a:endParaRPr>
          </a:p>
          <a:p>
            <a:pPr indent="-317500" lvl="0" marL="457200" rtl="0" algn="l">
              <a:spcBef>
                <a:spcPts val="0"/>
              </a:spcBef>
              <a:spcAft>
                <a:spcPts val="0"/>
              </a:spcAft>
              <a:buClr>
                <a:schemeClr val="dk1"/>
              </a:buClr>
              <a:buSzPts val="1400"/>
              <a:buFont typeface="Rajdhani"/>
              <a:buChar char="❏"/>
            </a:pPr>
            <a:r>
              <a:rPr b="1" lang="en">
                <a:solidFill>
                  <a:schemeClr val="dk1"/>
                </a:solidFill>
                <a:latin typeface="Rajdhani"/>
                <a:ea typeface="Rajdhani"/>
                <a:cs typeface="Rajdhani"/>
                <a:sym typeface="Rajdhani"/>
              </a:rPr>
              <a:t>Number_of_reviews and reviews_per_month are negatively correlated to minimum_nights</a:t>
            </a:r>
            <a:endParaRPr b="1">
              <a:solidFill>
                <a:schemeClr val="dk1"/>
              </a:solidFill>
              <a:latin typeface="Rajdhani"/>
              <a:ea typeface="Rajdhani"/>
              <a:cs typeface="Rajdhani"/>
              <a:sym typeface="Rajdhani"/>
            </a:endParaRPr>
          </a:p>
          <a:p>
            <a:pPr indent="0" lvl="0" marL="457200" rtl="0" algn="l">
              <a:spcBef>
                <a:spcPts val="0"/>
              </a:spcBef>
              <a:spcAft>
                <a:spcPts val="0"/>
              </a:spcAft>
              <a:buNone/>
            </a:pPr>
            <a:r>
              <a:rPr b="1" lang="en">
                <a:solidFill>
                  <a:schemeClr val="dk1"/>
                </a:solidFill>
                <a:latin typeface="Rajdhani"/>
                <a:ea typeface="Rajdhani"/>
                <a:cs typeface="Rajdhani"/>
                <a:sym typeface="Rajdhani"/>
              </a:rPr>
              <a:t>(-0.26, -.24 respectively)</a:t>
            </a:r>
            <a:endParaRPr b="1">
              <a:solidFill>
                <a:schemeClr val="dk1"/>
              </a:solidFill>
              <a:latin typeface="Rajdhani"/>
              <a:ea typeface="Rajdhani"/>
              <a:cs typeface="Rajdhani"/>
              <a:sym typeface="Rajdhan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8"/>
          <p:cNvSpPr/>
          <p:nvPr/>
        </p:nvSpPr>
        <p:spPr>
          <a:xfrm>
            <a:off x="271800" y="803875"/>
            <a:ext cx="8600400" cy="42510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8"/>
          <p:cNvSpPr txBox="1"/>
          <p:nvPr/>
        </p:nvSpPr>
        <p:spPr>
          <a:xfrm>
            <a:off x="692650" y="245250"/>
            <a:ext cx="7602300" cy="47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jdhani"/>
                <a:ea typeface="Rajdhani"/>
                <a:cs typeface="Rajdhani"/>
                <a:sym typeface="Rajdhani"/>
              </a:rPr>
              <a:t>Unit 3.3 </a:t>
            </a:r>
            <a:r>
              <a:rPr b="1" lang="en" sz="2100">
                <a:solidFill>
                  <a:schemeClr val="lt2"/>
                </a:solidFill>
                <a:latin typeface="Rajdhani"/>
                <a:ea typeface="Rajdhani"/>
                <a:cs typeface="Rajdhani"/>
                <a:sym typeface="Rajdhani"/>
              </a:rPr>
              <a:t>- Scatter Matrix</a:t>
            </a:r>
            <a:endParaRPr b="1" sz="2100">
              <a:solidFill>
                <a:schemeClr val="lt2"/>
              </a:solidFill>
              <a:latin typeface="Rajdhani"/>
              <a:ea typeface="Rajdhani"/>
              <a:cs typeface="Rajdhani"/>
              <a:sym typeface="Rajdhani"/>
            </a:endParaRPr>
          </a:p>
        </p:txBody>
      </p:sp>
      <p:pic>
        <p:nvPicPr>
          <p:cNvPr id="693" name="Google Shape;693;p78"/>
          <p:cNvPicPr preferRelativeResize="0"/>
          <p:nvPr/>
        </p:nvPicPr>
        <p:blipFill>
          <a:blip r:embed="rId3">
            <a:alphaModFix/>
          </a:blip>
          <a:stretch>
            <a:fillRect/>
          </a:stretch>
        </p:blipFill>
        <p:spPr>
          <a:xfrm>
            <a:off x="2463250" y="898825"/>
            <a:ext cx="4061076" cy="40610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sp>
        <p:nvSpPr>
          <p:cNvPr id="698" name="Google Shape;698;p79"/>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Summary of Findings</a:t>
            </a:r>
            <a:endParaRPr sz="3700"/>
          </a:p>
        </p:txBody>
      </p:sp>
      <p:sp>
        <p:nvSpPr>
          <p:cNvPr id="699" name="Google Shape;699;p79"/>
          <p:cNvSpPr txBox="1"/>
          <p:nvPr>
            <p:ph idx="1" type="subTitle"/>
          </p:nvPr>
        </p:nvSpPr>
        <p:spPr>
          <a:xfrm>
            <a:off x="4917750" y="3290550"/>
            <a:ext cx="3425700" cy="523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ajdhani"/>
              <a:buChar char="❏"/>
            </a:pPr>
            <a:r>
              <a:rPr b="1" lang="en" sz="1200">
                <a:latin typeface="Rajdhani"/>
                <a:ea typeface="Rajdhani"/>
                <a:cs typeface="Rajdhani"/>
                <a:sym typeface="Rajdhani"/>
              </a:rPr>
              <a:t>Findings of the two datasets</a:t>
            </a:r>
            <a:endParaRPr b="1" sz="1200">
              <a:latin typeface="Rajdhani"/>
              <a:ea typeface="Rajdhani"/>
              <a:cs typeface="Rajdhani"/>
              <a:sym typeface="Rajdhani"/>
            </a:endParaRPr>
          </a:p>
          <a:p>
            <a:pPr indent="-304800" lvl="0" marL="457200" rtl="0" algn="l">
              <a:spcBef>
                <a:spcPts val="0"/>
              </a:spcBef>
              <a:spcAft>
                <a:spcPts val="0"/>
              </a:spcAft>
              <a:buSzPts val="1200"/>
              <a:buFont typeface="Rajdhani"/>
              <a:buChar char="❏"/>
            </a:pPr>
            <a:r>
              <a:rPr b="1" lang="en" sz="1200">
                <a:latin typeface="Rajdhani"/>
                <a:ea typeface="Rajdhani"/>
                <a:cs typeface="Rajdhani"/>
                <a:sym typeface="Rajdhani"/>
              </a:rPr>
              <a:t>Possible further improvements</a:t>
            </a:r>
            <a:endParaRPr b="1" sz="1200">
              <a:latin typeface="Rajdhani"/>
              <a:ea typeface="Rajdhani"/>
              <a:cs typeface="Rajdhani"/>
              <a:sym typeface="Rajdhani"/>
            </a:endParaRPr>
          </a:p>
          <a:p>
            <a:pPr indent="0" lvl="0" marL="0" rtl="0" algn="l">
              <a:spcBef>
                <a:spcPts val="0"/>
              </a:spcBef>
              <a:spcAft>
                <a:spcPts val="0"/>
              </a:spcAft>
              <a:buNone/>
            </a:pPr>
            <a:r>
              <a:t/>
            </a:r>
            <a:endParaRPr b="1" sz="1200">
              <a:latin typeface="Rajdhani"/>
              <a:ea typeface="Rajdhani"/>
              <a:cs typeface="Rajdhani"/>
              <a:sym typeface="Rajdhani"/>
            </a:endParaRPr>
          </a:p>
        </p:txBody>
      </p:sp>
      <p:sp>
        <p:nvSpPr>
          <p:cNvPr id="700" name="Google Shape;700;p79"/>
          <p:cNvSpPr txBox="1"/>
          <p:nvPr>
            <p:ph idx="2" type="title"/>
          </p:nvPr>
        </p:nvSpPr>
        <p:spPr>
          <a:xfrm>
            <a:off x="4849176" y="1001125"/>
            <a:ext cx="24516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701" name="Google Shape;701;p79"/>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0"/>
          <p:cNvSpPr txBox="1"/>
          <p:nvPr>
            <p:ph idx="6" type="title"/>
          </p:nvPr>
        </p:nvSpPr>
        <p:spPr>
          <a:xfrm>
            <a:off x="339375" y="245450"/>
            <a:ext cx="8164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Summary of Findings HR Analytics Dataset</a:t>
            </a:r>
            <a:endParaRPr sz="3300"/>
          </a:p>
        </p:txBody>
      </p:sp>
      <p:sp>
        <p:nvSpPr>
          <p:cNvPr id="707" name="Google Shape;707;p80"/>
          <p:cNvSpPr txBox="1"/>
          <p:nvPr/>
        </p:nvSpPr>
        <p:spPr>
          <a:xfrm>
            <a:off x="711700" y="1225350"/>
            <a:ext cx="72933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The Sales &amp; Marketing Department has the largest number of employees</a:t>
            </a:r>
            <a:endParaRPr b="1">
              <a:solidFill>
                <a:schemeClr val="accent4"/>
              </a:solidFill>
              <a:latin typeface="Rajdhani"/>
              <a:ea typeface="Rajdhani"/>
              <a:cs typeface="Rajdhani"/>
              <a:sym typeface="Rajdhani"/>
            </a:endParaRPr>
          </a:p>
          <a:p>
            <a:pPr indent="0" lvl="0" marL="457200" rtl="0" algn="l">
              <a:spcBef>
                <a:spcPts val="0"/>
              </a:spcBef>
              <a:spcAft>
                <a:spcPts val="0"/>
              </a:spcAft>
              <a:buNone/>
            </a:pPr>
            <a:r>
              <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Region 2 has the largest number of employees</a:t>
            </a:r>
            <a:endParaRPr b="1">
              <a:solidFill>
                <a:schemeClr val="accent4"/>
              </a:solidFill>
              <a:latin typeface="Rajdhani"/>
              <a:ea typeface="Rajdhani"/>
              <a:cs typeface="Rajdhani"/>
              <a:sym typeface="Rajdhani"/>
            </a:endParaRPr>
          </a:p>
          <a:p>
            <a:pPr indent="0" lvl="0" marL="457200" rtl="0" algn="l">
              <a:spcBef>
                <a:spcPts val="0"/>
              </a:spcBef>
              <a:spcAft>
                <a:spcPts val="0"/>
              </a:spcAft>
              <a:buNone/>
            </a:pPr>
            <a:r>
              <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Although more males are employed compared to females + Females have a marginally higher rate of getting promoted</a:t>
            </a:r>
            <a:endParaRPr b="1">
              <a:solidFill>
                <a:schemeClr val="accent4"/>
              </a:solidFill>
              <a:latin typeface="Rajdhani"/>
              <a:ea typeface="Rajdhani"/>
              <a:cs typeface="Rajdhani"/>
              <a:sym typeface="Rajdhani"/>
            </a:endParaRPr>
          </a:p>
          <a:p>
            <a:pPr indent="0" lvl="0" marL="457200" rtl="0" algn="l">
              <a:spcBef>
                <a:spcPts val="0"/>
              </a:spcBef>
              <a:spcAft>
                <a:spcPts val="0"/>
              </a:spcAft>
              <a:buNone/>
            </a:pPr>
            <a:r>
              <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The top 3 department with the </a:t>
            </a:r>
            <a:r>
              <a:rPr b="1" lang="en">
                <a:solidFill>
                  <a:schemeClr val="accent4"/>
                </a:solidFill>
                <a:latin typeface="Rajdhani"/>
                <a:ea typeface="Rajdhani"/>
                <a:cs typeface="Rajdhani"/>
                <a:sym typeface="Rajdhani"/>
              </a:rPr>
              <a:t>highest</a:t>
            </a:r>
            <a:r>
              <a:rPr b="1" lang="en">
                <a:solidFill>
                  <a:schemeClr val="accent4"/>
                </a:solidFill>
                <a:latin typeface="Rajdhani"/>
                <a:ea typeface="Rajdhani"/>
                <a:cs typeface="Rajdhani"/>
                <a:sym typeface="Rajdhani"/>
              </a:rPr>
              <a:t> average training score belongs to the:</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Technology, Analytics, and R&amp;D Department</a:t>
            </a:r>
            <a:endParaRPr b="1">
              <a:solidFill>
                <a:schemeClr val="accent4"/>
              </a:solidFill>
              <a:latin typeface="Rajdhani"/>
              <a:ea typeface="Rajdhani"/>
              <a:cs typeface="Rajdhani"/>
              <a:sym typeface="Rajdhani"/>
            </a:endParaRPr>
          </a:p>
          <a:p>
            <a:pPr indent="0" lvl="0" marL="457200" rtl="0" algn="l">
              <a:spcBef>
                <a:spcPts val="0"/>
              </a:spcBef>
              <a:spcAft>
                <a:spcPts val="0"/>
              </a:spcAft>
              <a:buNone/>
            </a:pPr>
            <a:r>
              <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Strong Indicators of promotion: Average Training Score, Winning of Awards, Meeting KPIs&gt;80%, previous_year_rating</a:t>
            </a:r>
            <a:endParaRPr b="1">
              <a:solidFill>
                <a:schemeClr val="accent4"/>
              </a:solidFill>
              <a:latin typeface="Rajdhani"/>
              <a:ea typeface="Rajdhani"/>
              <a:cs typeface="Rajdhani"/>
              <a:sym typeface="Rajdhani"/>
            </a:endParaRPr>
          </a:p>
          <a:p>
            <a:pPr indent="0" lvl="0" marL="457200" rtl="0" algn="l">
              <a:spcBef>
                <a:spcPts val="0"/>
              </a:spcBef>
              <a:spcAft>
                <a:spcPts val="0"/>
              </a:spcAft>
              <a:buNone/>
            </a:pPr>
            <a:r>
              <a:t/>
            </a:r>
            <a:endParaRPr b="1">
              <a:solidFill>
                <a:schemeClr val="accent4"/>
              </a:solidFill>
              <a:latin typeface="Rajdhani"/>
              <a:ea typeface="Rajdhani"/>
              <a:cs typeface="Rajdhani"/>
              <a:sym typeface="Rajdhani"/>
            </a:endParaRPr>
          </a:p>
          <a:p>
            <a:pPr indent="-317500" lvl="0" marL="457200" rtl="0" algn="l">
              <a:spcBef>
                <a:spcPts val="0"/>
              </a:spcBef>
              <a:spcAft>
                <a:spcPts val="0"/>
              </a:spcAft>
              <a:buClr>
                <a:schemeClr val="accent4"/>
              </a:buClr>
              <a:buSzPts val="1400"/>
              <a:buFont typeface="Rajdhani"/>
              <a:buChar char="❏"/>
            </a:pPr>
            <a:r>
              <a:rPr b="1" lang="en">
                <a:solidFill>
                  <a:schemeClr val="accent4"/>
                </a:solidFill>
                <a:latin typeface="Rajdhani"/>
                <a:ea typeface="Rajdhani"/>
                <a:cs typeface="Rajdhani"/>
                <a:sym typeface="Rajdhani"/>
              </a:rPr>
              <a:t>Neutral indicators of promotion: Gender, Length_of_service</a:t>
            </a:r>
            <a:endParaRPr b="1">
              <a:solidFill>
                <a:schemeClr val="accent4"/>
              </a:solidFill>
              <a:latin typeface="Rajdhani"/>
              <a:ea typeface="Rajdhani"/>
              <a:cs typeface="Rajdhani"/>
              <a:sym typeface="Rajdhani"/>
            </a:endParaRPr>
          </a:p>
          <a:p>
            <a:pPr indent="0" lvl="0" marL="0" rtl="0" algn="l">
              <a:spcBef>
                <a:spcPts val="0"/>
              </a:spcBef>
              <a:spcAft>
                <a:spcPts val="0"/>
              </a:spcAft>
              <a:buNone/>
            </a:pPr>
            <a:r>
              <a:t/>
            </a:r>
            <a:endParaRPr b="1">
              <a:solidFill>
                <a:schemeClr val="accent4"/>
              </a:solidFill>
              <a:latin typeface="Rajdhani"/>
              <a:ea typeface="Rajdhani"/>
              <a:cs typeface="Rajdhani"/>
              <a:sym typeface="Rajdhan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nvSpPr>
        <p:spPr>
          <a:xfrm>
            <a:off x="770850" y="181375"/>
            <a:ext cx="76023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Unit 2.1 - Distribution of Numerical Features in HR Dataset</a:t>
            </a:r>
            <a:endParaRPr b="1" sz="2400">
              <a:solidFill>
                <a:schemeClr val="lt2"/>
              </a:solidFill>
              <a:latin typeface="Rajdhani"/>
              <a:ea typeface="Rajdhani"/>
              <a:cs typeface="Rajdhani"/>
              <a:sym typeface="Rajdhani"/>
            </a:endParaRPr>
          </a:p>
        </p:txBody>
      </p:sp>
      <p:sp>
        <p:nvSpPr>
          <p:cNvPr id="155" name="Google Shape;155;p27"/>
          <p:cNvSpPr/>
          <p:nvPr/>
        </p:nvSpPr>
        <p:spPr>
          <a:xfrm>
            <a:off x="651000" y="848275"/>
            <a:ext cx="7842000" cy="41916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7"/>
          <p:cNvPicPr preferRelativeResize="0"/>
          <p:nvPr/>
        </p:nvPicPr>
        <p:blipFill>
          <a:blip r:embed="rId3">
            <a:alphaModFix/>
          </a:blip>
          <a:stretch>
            <a:fillRect/>
          </a:stretch>
        </p:blipFill>
        <p:spPr>
          <a:xfrm>
            <a:off x="770850" y="973675"/>
            <a:ext cx="4143226" cy="3849950"/>
          </a:xfrm>
          <a:prstGeom prst="rect">
            <a:avLst/>
          </a:prstGeom>
          <a:noFill/>
          <a:ln>
            <a:noFill/>
          </a:ln>
        </p:spPr>
      </p:pic>
      <p:sp>
        <p:nvSpPr>
          <p:cNvPr id="157" name="Google Shape;157;p27"/>
          <p:cNvSpPr txBox="1"/>
          <p:nvPr/>
        </p:nvSpPr>
        <p:spPr>
          <a:xfrm>
            <a:off x="4867025" y="1688700"/>
            <a:ext cx="3789000" cy="1908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200">
                <a:latin typeface="Rajdhani"/>
                <a:ea typeface="Rajdhani"/>
                <a:cs typeface="Rajdhani"/>
                <a:sym typeface="Rajdhani"/>
              </a:rPr>
              <a:t>Main conclusions that can be drawn </a:t>
            </a:r>
            <a:endParaRPr b="1" sz="1200">
              <a:latin typeface="Rajdhani"/>
              <a:ea typeface="Rajdhani"/>
              <a:cs typeface="Rajdhani"/>
              <a:sym typeface="Rajdhani"/>
            </a:endParaRPr>
          </a:p>
          <a:p>
            <a:pPr indent="-292100" lvl="0" marL="457200" rtl="0" algn="l">
              <a:spcBef>
                <a:spcPts val="0"/>
              </a:spcBef>
              <a:spcAft>
                <a:spcPts val="0"/>
              </a:spcAft>
              <a:buSzPts val="1000"/>
              <a:buFont typeface="Rajdhani"/>
              <a:buChar char="❏"/>
            </a:pPr>
            <a:r>
              <a:rPr b="1" lang="en" sz="1000">
                <a:latin typeface="Rajdhani"/>
                <a:ea typeface="Rajdhani"/>
                <a:cs typeface="Rajdhani"/>
                <a:sym typeface="Rajdhani"/>
              </a:rPr>
              <a:t>Employee_id may be dropped as they are equally distributed in nature</a:t>
            </a:r>
            <a:endParaRPr b="1" sz="1000">
              <a:latin typeface="Rajdhani"/>
              <a:ea typeface="Rajdhani"/>
              <a:cs typeface="Rajdhani"/>
              <a:sym typeface="Rajdhani"/>
            </a:endParaRPr>
          </a:p>
          <a:p>
            <a:pPr indent="0" lvl="0" marL="457200" rtl="0" algn="l">
              <a:spcBef>
                <a:spcPts val="0"/>
              </a:spcBef>
              <a:spcAft>
                <a:spcPts val="0"/>
              </a:spcAft>
              <a:buNone/>
            </a:pPr>
            <a:r>
              <a:t/>
            </a:r>
            <a:endParaRPr b="1" sz="1000">
              <a:latin typeface="Rajdhani"/>
              <a:ea typeface="Rajdhani"/>
              <a:cs typeface="Rajdhani"/>
              <a:sym typeface="Rajdhani"/>
            </a:endParaRPr>
          </a:p>
          <a:p>
            <a:pPr indent="-292100" lvl="0" marL="457200" rtl="0" algn="l">
              <a:spcBef>
                <a:spcPts val="0"/>
              </a:spcBef>
              <a:spcAft>
                <a:spcPts val="0"/>
              </a:spcAft>
              <a:buSzPts val="1000"/>
              <a:buFont typeface="Rajdhani"/>
              <a:buChar char="❏"/>
            </a:pPr>
            <a:r>
              <a:rPr b="1" lang="en" sz="1000">
                <a:latin typeface="Rajdhani"/>
                <a:ea typeface="Rajdhani"/>
                <a:cs typeface="Rajdhani"/>
                <a:sym typeface="Rajdhani"/>
              </a:rPr>
              <a:t>Age, length_of_service, and avg_training_score are all </a:t>
            </a:r>
            <a:r>
              <a:rPr b="1" lang="en" sz="1000">
                <a:latin typeface="Rajdhani"/>
                <a:ea typeface="Rajdhani"/>
                <a:cs typeface="Rajdhani"/>
                <a:sym typeface="Rajdhani"/>
              </a:rPr>
              <a:t>positively</a:t>
            </a:r>
            <a:r>
              <a:rPr b="1" lang="en" sz="1000">
                <a:latin typeface="Rajdhani"/>
                <a:ea typeface="Rajdhani"/>
                <a:cs typeface="Rajdhani"/>
                <a:sym typeface="Rajdhani"/>
              </a:rPr>
              <a:t> skewed and have a large range as compared to other features.</a:t>
            </a:r>
            <a:endParaRPr b="1" sz="1000">
              <a:latin typeface="Rajdhani"/>
              <a:ea typeface="Rajdhani"/>
              <a:cs typeface="Rajdhani"/>
              <a:sym typeface="Rajdhani"/>
            </a:endParaRPr>
          </a:p>
          <a:p>
            <a:pPr indent="-292100" lvl="0" marL="457200" rtl="0" algn="l">
              <a:spcBef>
                <a:spcPts val="0"/>
              </a:spcBef>
              <a:spcAft>
                <a:spcPts val="0"/>
              </a:spcAft>
              <a:buSzPts val="1000"/>
              <a:buFont typeface="Rajdhani"/>
              <a:buChar char="-"/>
            </a:pPr>
            <a:r>
              <a:rPr b="1" lang="en" sz="1000">
                <a:latin typeface="Rajdhani"/>
                <a:ea typeface="Rajdhani"/>
                <a:cs typeface="Rajdhani"/>
                <a:sym typeface="Rajdhani"/>
              </a:rPr>
              <a:t>May need to be normalized/scaled</a:t>
            </a:r>
            <a:endParaRPr b="1" sz="1000">
              <a:latin typeface="Rajdhani"/>
              <a:ea typeface="Rajdhani"/>
              <a:cs typeface="Rajdhani"/>
              <a:sym typeface="Rajdhani"/>
            </a:endParaRPr>
          </a:p>
          <a:p>
            <a:pPr indent="0" lvl="0" marL="0" rtl="0" algn="l">
              <a:spcBef>
                <a:spcPts val="0"/>
              </a:spcBef>
              <a:spcAft>
                <a:spcPts val="0"/>
              </a:spcAft>
              <a:buNone/>
            </a:pPr>
            <a:r>
              <a:t/>
            </a:r>
            <a:endParaRPr b="1" sz="1000">
              <a:latin typeface="Rajdhani"/>
              <a:ea typeface="Rajdhani"/>
              <a:cs typeface="Rajdhani"/>
              <a:sym typeface="Rajdhani"/>
            </a:endParaRPr>
          </a:p>
          <a:p>
            <a:pPr indent="-292100" lvl="0" marL="457200" rtl="0" algn="l">
              <a:spcBef>
                <a:spcPts val="0"/>
              </a:spcBef>
              <a:spcAft>
                <a:spcPts val="0"/>
              </a:spcAft>
              <a:buSzPts val="1000"/>
              <a:buFont typeface="Rajdhani"/>
              <a:buChar char="❏"/>
            </a:pPr>
            <a:r>
              <a:rPr b="1" lang="en" sz="1000">
                <a:latin typeface="Rajdhani"/>
                <a:ea typeface="Rajdhani"/>
                <a:cs typeface="Rajdhani"/>
                <a:sym typeface="Rajdhani"/>
              </a:rPr>
              <a:t>Stratified sampling may need to be applied due to </a:t>
            </a:r>
            <a:r>
              <a:rPr b="1" lang="en" sz="1000">
                <a:latin typeface="Rajdhani"/>
                <a:ea typeface="Rajdhani"/>
                <a:cs typeface="Rajdhani"/>
                <a:sym typeface="Rajdhani"/>
              </a:rPr>
              <a:t>imbalance</a:t>
            </a:r>
            <a:r>
              <a:rPr b="1" lang="en" sz="1000">
                <a:latin typeface="Rajdhani"/>
                <a:ea typeface="Rajdhani"/>
                <a:cs typeface="Rajdhani"/>
                <a:sym typeface="Rajdhani"/>
              </a:rPr>
              <a:t> data of target variable</a:t>
            </a:r>
            <a:endParaRPr b="1" sz="1000">
              <a:latin typeface="Rajdhani"/>
              <a:ea typeface="Rajdhani"/>
              <a:cs typeface="Rajdhani"/>
              <a:sym typeface="Rajdhani"/>
            </a:endParaRPr>
          </a:p>
        </p:txBody>
      </p:sp>
      <p:sp>
        <p:nvSpPr>
          <p:cNvPr id="158" name="Google Shape;158;p27"/>
          <p:cNvSpPr txBox="1"/>
          <p:nvPr/>
        </p:nvSpPr>
        <p:spPr>
          <a:xfrm>
            <a:off x="4914075" y="4295950"/>
            <a:ext cx="33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ajdhani"/>
                <a:ea typeface="Rajdhani"/>
                <a:cs typeface="Rajdhani"/>
                <a:sym typeface="Rajdhani"/>
              </a:rPr>
              <a:t>[Further Explanation in Notes]</a:t>
            </a:r>
            <a:endParaRPr b="1">
              <a:solidFill>
                <a:schemeClr val="dk1"/>
              </a:solidFill>
              <a:latin typeface="Rajdhani"/>
              <a:ea typeface="Rajdhani"/>
              <a:cs typeface="Rajdhani"/>
              <a:sym typeface="Rajdhan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1"/>
          <p:cNvSpPr txBox="1"/>
          <p:nvPr>
            <p:ph idx="6" type="title"/>
          </p:nvPr>
        </p:nvSpPr>
        <p:spPr>
          <a:xfrm>
            <a:off x="339375" y="245450"/>
            <a:ext cx="8164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Summary of Findings AirBNB Dataset</a:t>
            </a:r>
            <a:endParaRPr sz="3300"/>
          </a:p>
        </p:txBody>
      </p:sp>
      <p:sp>
        <p:nvSpPr>
          <p:cNvPr id="713" name="Google Shape;713;p81"/>
          <p:cNvSpPr txBox="1"/>
          <p:nvPr/>
        </p:nvSpPr>
        <p:spPr>
          <a:xfrm>
            <a:off x="870275" y="1078650"/>
            <a:ext cx="72567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Fira Sans Condensed"/>
              <a:buChar char="❏"/>
            </a:pPr>
            <a:r>
              <a:rPr b="1" lang="en">
                <a:solidFill>
                  <a:schemeClr val="lt2"/>
                </a:solidFill>
                <a:latin typeface="Fira Sans Condensed"/>
                <a:ea typeface="Fira Sans Condensed"/>
                <a:cs typeface="Fira Sans Condensed"/>
                <a:sym typeface="Fira Sans Condensed"/>
              </a:rPr>
              <a:t>Entire home/apartment listings are most preferred with the least preferred method of listing being shared rooms</a:t>
            </a:r>
            <a:endParaRPr b="1">
              <a:solidFill>
                <a:schemeClr val="lt2"/>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b="1" lang="en">
                <a:solidFill>
                  <a:schemeClr val="lt2"/>
                </a:solidFill>
                <a:latin typeface="Fira Sans Condensed"/>
                <a:ea typeface="Fira Sans Condensed"/>
                <a:cs typeface="Fira Sans Condensed"/>
                <a:sym typeface="Fira Sans Condensed"/>
              </a:rPr>
              <a:t>Shared Room pricing are relatively cheaper compared to private room/entire home/apt pricing with the least dispersion in pricing</a:t>
            </a:r>
            <a:endParaRPr b="1">
              <a:solidFill>
                <a:schemeClr val="lt2"/>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b="1" lang="en">
                <a:solidFill>
                  <a:schemeClr val="lt2"/>
                </a:solidFill>
                <a:latin typeface="Fira Sans Condensed"/>
                <a:ea typeface="Fira Sans Condensed"/>
                <a:cs typeface="Fira Sans Condensed"/>
                <a:sym typeface="Fira Sans Condensed"/>
              </a:rPr>
              <a:t>Central Region represents the largest amount of listings among other regions</a:t>
            </a:r>
            <a:endParaRPr b="1">
              <a:solidFill>
                <a:schemeClr val="lt2"/>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b="1" lang="en">
                <a:solidFill>
                  <a:schemeClr val="lt2"/>
                </a:solidFill>
                <a:latin typeface="Fira Sans Condensed"/>
                <a:ea typeface="Fira Sans Condensed"/>
                <a:cs typeface="Fira Sans Condensed"/>
                <a:sym typeface="Fira Sans Condensed"/>
              </a:rPr>
              <a:t>Central Region has the highest median price distribution among other regions</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b="1" lang="en">
                <a:solidFill>
                  <a:schemeClr val="lt2"/>
                </a:solidFill>
                <a:latin typeface="Fira Sans Condensed"/>
                <a:ea typeface="Fira Sans Condensed"/>
                <a:cs typeface="Fira Sans Condensed"/>
                <a:sym typeface="Fira Sans Condensed"/>
              </a:rPr>
              <a:t>Room Type and Neighbourhood group are relatively strong indicator in determining price </a:t>
            </a:r>
            <a:endParaRPr b="1">
              <a:solidFill>
                <a:schemeClr val="lt2"/>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b="1" lang="en">
                <a:solidFill>
                  <a:schemeClr val="lt2"/>
                </a:solidFill>
                <a:latin typeface="Fira Sans Condensed"/>
                <a:ea typeface="Fira Sans Condensed"/>
                <a:cs typeface="Fira Sans Condensed"/>
                <a:sym typeface="Fira Sans Condensed"/>
              </a:rPr>
              <a:t>As the number of minimum nights increases, the number of reviews and reviews per month given are lesser</a:t>
            </a:r>
            <a:endParaRPr b="1">
              <a:solidFill>
                <a:schemeClr val="lt2"/>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sp>
        <p:nvSpPr>
          <p:cNvPr id="718" name="Google Shape;718;p82"/>
          <p:cNvSpPr txBox="1"/>
          <p:nvPr>
            <p:ph type="title"/>
          </p:nvPr>
        </p:nvSpPr>
        <p:spPr>
          <a:xfrm>
            <a:off x="483950" y="971850"/>
            <a:ext cx="3787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t>References</a:t>
            </a:r>
            <a:endParaRPr sz="5600"/>
          </a:p>
        </p:txBody>
      </p:sp>
      <p:sp>
        <p:nvSpPr>
          <p:cNvPr id="719" name="Google Shape;719;p82"/>
          <p:cNvSpPr txBox="1"/>
          <p:nvPr>
            <p:ph idx="1" type="subTitle"/>
          </p:nvPr>
        </p:nvSpPr>
        <p:spPr>
          <a:xfrm>
            <a:off x="4917750" y="3290550"/>
            <a:ext cx="34257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jdhani"/>
                <a:ea typeface="Rajdhani"/>
                <a:cs typeface="Rajdhani"/>
                <a:sym typeface="Rajdhani"/>
              </a:rPr>
              <a:t>APA 7th Edition Citation</a:t>
            </a:r>
            <a:endParaRPr b="1">
              <a:latin typeface="Rajdhani"/>
              <a:ea typeface="Rajdhani"/>
              <a:cs typeface="Rajdhani"/>
              <a:sym typeface="Rajdhani"/>
            </a:endParaRPr>
          </a:p>
          <a:p>
            <a:pPr indent="0" lvl="0" marL="0" rtl="0" algn="l">
              <a:spcBef>
                <a:spcPts val="1600"/>
              </a:spcBef>
              <a:spcAft>
                <a:spcPts val="0"/>
              </a:spcAft>
              <a:buNone/>
            </a:pPr>
            <a:r>
              <a:t/>
            </a:r>
            <a:endParaRPr b="1">
              <a:latin typeface="Fira Sans Condensed"/>
              <a:ea typeface="Fira Sans Condensed"/>
              <a:cs typeface="Fira Sans Condensed"/>
              <a:sym typeface="Fira Sans Condensed"/>
            </a:endParaRPr>
          </a:p>
        </p:txBody>
      </p:sp>
      <p:sp>
        <p:nvSpPr>
          <p:cNvPr id="720" name="Google Shape;720;p82"/>
          <p:cNvSpPr txBox="1"/>
          <p:nvPr>
            <p:ph idx="2" type="title"/>
          </p:nvPr>
        </p:nvSpPr>
        <p:spPr>
          <a:xfrm>
            <a:off x="4849176" y="1001125"/>
            <a:ext cx="24969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721" name="Google Shape;721;p82"/>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3"/>
          <p:cNvSpPr txBox="1"/>
          <p:nvPr>
            <p:ph idx="1" type="body"/>
          </p:nvPr>
        </p:nvSpPr>
        <p:spPr>
          <a:xfrm>
            <a:off x="648825" y="1165425"/>
            <a:ext cx="80382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850">
                <a:latin typeface="Rajdhani"/>
                <a:ea typeface="Rajdhani"/>
                <a:cs typeface="Rajdhani"/>
                <a:sym typeface="Rajdhani"/>
              </a:rPr>
              <a:t>Buettgenbach, M. H. (2021, February 24). Python statistics for beginners - Towards Data Science. Medium. </a:t>
            </a:r>
            <a:r>
              <a:rPr b="1" lang="en" sz="850" u="sng">
                <a:solidFill>
                  <a:schemeClr val="hlink"/>
                </a:solidFill>
                <a:latin typeface="Rajdhani"/>
                <a:ea typeface="Rajdhani"/>
                <a:cs typeface="Rajdhani"/>
                <a:sym typeface="Rajdhani"/>
                <a:hlinkClick r:id="rId3"/>
              </a:rPr>
              <a:t>https://towardsdatascience.com/python-statistics-for-beginners-pearson-correlation-coefficient-69c9b1ef17f7</a:t>
            </a:r>
            <a:endParaRPr b="1" sz="850">
              <a:latin typeface="Rajdhani"/>
              <a:ea typeface="Rajdhani"/>
              <a:cs typeface="Rajdhani"/>
              <a:sym typeface="Rajdhani"/>
            </a:endParaRPr>
          </a:p>
          <a:p>
            <a:pPr indent="0" lvl="0" marL="0" rtl="0" algn="l">
              <a:lnSpc>
                <a:spcPct val="150000"/>
              </a:lnSpc>
              <a:spcBef>
                <a:spcPts val="0"/>
              </a:spcBef>
              <a:spcAft>
                <a:spcPts val="0"/>
              </a:spcAft>
              <a:buNone/>
            </a:pPr>
            <a:r>
              <a:rPr b="1" lang="en" sz="850">
                <a:latin typeface="Rajdhani"/>
                <a:ea typeface="Rajdhani"/>
                <a:cs typeface="Rajdhani"/>
                <a:sym typeface="Rajdhani"/>
              </a:rPr>
              <a:t>Lianne &amp; Justin @ Just into Data. (2021, May 3). Data Cleaning in Python (2020): the Ultimate Guide | Towards Data Science. Medium. </a:t>
            </a:r>
            <a:r>
              <a:rPr b="1" lang="en" sz="850" u="sng">
                <a:solidFill>
                  <a:schemeClr val="hlink"/>
                </a:solidFill>
                <a:latin typeface="Rajdhani"/>
                <a:ea typeface="Rajdhani"/>
                <a:cs typeface="Rajdhani"/>
                <a:sym typeface="Rajdhani"/>
                <a:hlinkClick r:id="rId4"/>
              </a:rPr>
              <a:t>https://towardsdatascience.com/data-cleaning-in-python-the-ultimate-guide-2020-c63b88bf0a0d</a:t>
            </a:r>
            <a:endParaRPr b="1" sz="850">
              <a:latin typeface="Rajdhani"/>
              <a:ea typeface="Rajdhani"/>
              <a:cs typeface="Rajdhani"/>
              <a:sym typeface="Rajdhani"/>
            </a:endParaRPr>
          </a:p>
          <a:p>
            <a:pPr indent="0" lvl="0" marL="0" rtl="0" algn="l">
              <a:lnSpc>
                <a:spcPct val="150000"/>
              </a:lnSpc>
              <a:spcBef>
                <a:spcPts val="0"/>
              </a:spcBef>
              <a:spcAft>
                <a:spcPts val="0"/>
              </a:spcAft>
              <a:buNone/>
            </a:pPr>
            <a:r>
              <a:rPr b="1" lang="en" sz="850">
                <a:latin typeface="Rajdhani"/>
                <a:ea typeface="Rajdhani"/>
                <a:cs typeface="Rajdhani"/>
                <a:sym typeface="Rajdhani"/>
              </a:rPr>
              <a:t>Real Python. (2021, July 28). Pythonic Data Cleaning With Pandas and NumPy. </a:t>
            </a:r>
            <a:r>
              <a:rPr b="1" lang="en" sz="850" u="sng">
                <a:solidFill>
                  <a:schemeClr val="hlink"/>
                </a:solidFill>
                <a:latin typeface="Rajdhani"/>
                <a:ea typeface="Rajdhani"/>
                <a:cs typeface="Rajdhani"/>
                <a:sym typeface="Rajdhani"/>
                <a:hlinkClick r:id="rId5"/>
              </a:rPr>
              <a:t>https://realpython.com/python-data-cleaning-numpy-pandas/</a:t>
            </a:r>
            <a:endParaRPr b="1" sz="850">
              <a:latin typeface="Rajdhani"/>
              <a:ea typeface="Rajdhani"/>
              <a:cs typeface="Rajdhani"/>
              <a:sym typeface="Rajdhani"/>
            </a:endParaRPr>
          </a:p>
          <a:p>
            <a:pPr indent="0" lvl="0" marL="0" rtl="0" algn="l">
              <a:lnSpc>
                <a:spcPct val="150000"/>
              </a:lnSpc>
              <a:spcBef>
                <a:spcPts val="0"/>
              </a:spcBef>
              <a:spcAft>
                <a:spcPts val="0"/>
              </a:spcAft>
              <a:buNone/>
            </a:pPr>
            <a:r>
              <a:rPr b="1" lang="en" sz="850">
                <a:latin typeface="Rajdhani"/>
                <a:ea typeface="Rajdhani"/>
                <a:cs typeface="Rajdhani"/>
                <a:sym typeface="Rajdhani"/>
              </a:rPr>
              <a:t>Santoyo, S. (2018, June 21). A Brief Overview of Outlier Detection Techniques - Towards Data Science. Medium. </a:t>
            </a:r>
            <a:r>
              <a:rPr b="1" lang="en" sz="850" u="sng">
                <a:solidFill>
                  <a:schemeClr val="hlink"/>
                </a:solidFill>
                <a:latin typeface="Rajdhani"/>
                <a:ea typeface="Rajdhani"/>
                <a:cs typeface="Rajdhani"/>
                <a:sym typeface="Rajdhani"/>
                <a:hlinkClick r:id="rId6"/>
              </a:rPr>
              <a:t>https://towardsdatascience.com/a-brief-overview-of-outlier-detection-techniques-1e0b2c19e561</a:t>
            </a:r>
            <a:endParaRPr b="1" sz="850">
              <a:latin typeface="Rajdhani"/>
              <a:ea typeface="Rajdhani"/>
              <a:cs typeface="Rajdhani"/>
              <a:sym typeface="Rajdhani"/>
            </a:endParaRPr>
          </a:p>
          <a:p>
            <a:pPr indent="0" lvl="0" marL="0" rtl="0" algn="l">
              <a:lnSpc>
                <a:spcPct val="150000"/>
              </a:lnSpc>
              <a:spcBef>
                <a:spcPts val="0"/>
              </a:spcBef>
              <a:spcAft>
                <a:spcPts val="0"/>
              </a:spcAft>
              <a:buNone/>
            </a:pPr>
            <a:r>
              <a:rPr b="1" lang="en" sz="850">
                <a:latin typeface="Rajdhani"/>
                <a:ea typeface="Rajdhani"/>
                <a:cs typeface="Rajdhani"/>
                <a:sym typeface="Rajdhani"/>
              </a:rPr>
              <a:t>Saxena, S. (2020, August 16). 8 Categorical Data Encoding Techniques to Boost your Model in Python! Analytics Vidhya. </a:t>
            </a:r>
            <a:r>
              <a:rPr b="1" lang="en" sz="850" u="sng">
                <a:solidFill>
                  <a:schemeClr val="hlink"/>
                </a:solidFill>
                <a:latin typeface="Rajdhani"/>
                <a:ea typeface="Rajdhani"/>
                <a:cs typeface="Rajdhani"/>
                <a:sym typeface="Rajdhani"/>
                <a:hlinkClick r:id="rId7"/>
              </a:rPr>
              <a:t>https://www.analyticsvidhya.com/blog/2020/08/types-of-categorical-data-encoding/</a:t>
            </a:r>
            <a:endParaRPr b="1" sz="850">
              <a:latin typeface="Rajdhani"/>
              <a:ea typeface="Rajdhani"/>
              <a:cs typeface="Rajdhani"/>
              <a:sym typeface="Rajdhani"/>
            </a:endParaRPr>
          </a:p>
          <a:p>
            <a:pPr indent="0" lvl="0" marL="0" rtl="0" algn="l">
              <a:lnSpc>
                <a:spcPct val="150000"/>
              </a:lnSpc>
              <a:spcBef>
                <a:spcPts val="0"/>
              </a:spcBef>
              <a:spcAft>
                <a:spcPts val="0"/>
              </a:spcAft>
              <a:buNone/>
            </a:pPr>
            <a:r>
              <a:rPr b="1" lang="en" sz="850">
                <a:latin typeface="Rajdhani"/>
                <a:ea typeface="Rajdhani"/>
                <a:cs typeface="Rajdhani"/>
                <a:sym typeface="Rajdhani"/>
              </a:rPr>
              <a:t>Sharma, M. (2018, November 3). Data Visualization using Seaborn - Towards Data Science. Medium. </a:t>
            </a:r>
            <a:r>
              <a:rPr b="1" lang="en" sz="850" u="sng">
                <a:solidFill>
                  <a:schemeClr val="hlink"/>
                </a:solidFill>
                <a:latin typeface="Rajdhani"/>
                <a:ea typeface="Rajdhani"/>
                <a:cs typeface="Rajdhani"/>
                <a:sym typeface="Rajdhani"/>
                <a:hlinkClick r:id="rId8"/>
              </a:rPr>
              <a:t>https://towardsdatascience.com/data-visualization-using-seaborn-fc24db95a850</a:t>
            </a:r>
            <a:endParaRPr b="1" sz="850">
              <a:latin typeface="Rajdhani"/>
              <a:ea typeface="Rajdhani"/>
              <a:cs typeface="Rajdhani"/>
              <a:sym typeface="Rajdhani"/>
            </a:endParaRPr>
          </a:p>
          <a:p>
            <a:pPr indent="0" lvl="0" marL="0" rtl="0" algn="l">
              <a:lnSpc>
                <a:spcPct val="150000"/>
              </a:lnSpc>
              <a:spcBef>
                <a:spcPts val="0"/>
              </a:spcBef>
              <a:spcAft>
                <a:spcPts val="0"/>
              </a:spcAft>
              <a:buNone/>
            </a:pPr>
            <a:r>
              <a:rPr b="1" lang="en" sz="850">
                <a:latin typeface="Rajdhani"/>
                <a:ea typeface="Rajdhani"/>
                <a:cs typeface="Rajdhani"/>
                <a:sym typeface="Rajdhani"/>
              </a:rPr>
              <a:t>What Is a Decision Tree? (2021, June 18). Master’s in Data Science. </a:t>
            </a:r>
            <a:r>
              <a:rPr b="1" lang="en" sz="850" u="sng">
                <a:solidFill>
                  <a:schemeClr val="hlink"/>
                </a:solidFill>
                <a:latin typeface="Rajdhani"/>
                <a:ea typeface="Rajdhani"/>
                <a:cs typeface="Rajdhani"/>
                <a:sym typeface="Rajdhani"/>
                <a:hlinkClick r:id="rId9"/>
              </a:rPr>
              <a:t>https://www.mastersindatascience.org/learning/introduction-to-machine-learning-algorithms/decision-tree/</a:t>
            </a:r>
            <a:endParaRPr b="1" sz="850">
              <a:latin typeface="Rajdhani"/>
              <a:ea typeface="Rajdhani"/>
              <a:cs typeface="Rajdhani"/>
              <a:sym typeface="Rajdhani"/>
            </a:endParaRPr>
          </a:p>
          <a:p>
            <a:pPr indent="0" lvl="0" marL="0" rtl="0" algn="l">
              <a:lnSpc>
                <a:spcPct val="150000"/>
              </a:lnSpc>
              <a:spcBef>
                <a:spcPts val="0"/>
              </a:spcBef>
              <a:spcAft>
                <a:spcPts val="0"/>
              </a:spcAft>
              <a:buNone/>
            </a:pPr>
            <a:r>
              <a:rPr b="1" lang="en" sz="850">
                <a:latin typeface="Rajdhani"/>
                <a:ea typeface="Rajdhani"/>
                <a:cs typeface="Rajdhani"/>
                <a:sym typeface="Rajdhani"/>
              </a:rPr>
              <a:t>Yadav, D. (2020, February 8). Categorical encoding using Label-Encoding and One-Hot-Encoder. Medium. </a:t>
            </a:r>
            <a:r>
              <a:rPr b="1" lang="en" sz="850" u="sng">
                <a:solidFill>
                  <a:schemeClr val="hlink"/>
                </a:solidFill>
                <a:latin typeface="Rajdhani"/>
                <a:ea typeface="Rajdhani"/>
                <a:cs typeface="Rajdhani"/>
                <a:sym typeface="Rajdhani"/>
                <a:hlinkClick r:id="rId10"/>
              </a:rPr>
              <a:t>https://towardsdatascience.com/categorical-encoding-using-label-encoding-and-one-hot-encoder-911ef77fb5bd</a:t>
            </a:r>
            <a:endParaRPr b="1" sz="850">
              <a:latin typeface="Rajdhani"/>
              <a:ea typeface="Rajdhani"/>
              <a:cs typeface="Rajdhani"/>
              <a:sym typeface="Rajdhani"/>
            </a:endParaRPr>
          </a:p>
          <a:p>
            <a:pPr indent="0" lvl="0" marL="0" rtl="0" algn="l">
              <a:lnSpc>
                <a:spcPct val="150000"/>
              </a:lnSpc>
              <a:spcBef>
                <a:spcPts val="0"/>
              </a:spcBef>
              <a:spcAft>
                <a:spcPts val="0"/>
              </a:spcAft>
              <a:buNone/>
            </a:pPr>
            <a:r>
              <a:rPr b="1" lang="en" sz="850">
                <a:latin typeface="Rajdhani"/>
                <a:ea typeface="Rajdhani"/>
                <a:cs typeface="Rajdhani"/>
                <a:sym typeface="Rajdhani"/>
              </a:rPr>
              <a:t>Yadav, P. (2019, September 23). Decision Tree in Machine Learning - Towards Data Science. Medium. </a:t>
            </a:r>
            <a:r>
              <a:rPr b="1" lang="en" sz="850" u="sng">
                <a:solidFill>
                  <a:schemeClr val="hlink"/>
                </a:solidFill>
                <a:latin typeface="Rajdhani"/>
                <a:ea typeface="Rajdhani"/>
                <a:cs typeface="Rajdhani"/>
                <a:sym typeface="Rajdhani"/>
                <a:hlinkClick r:id="rId11"/>
              </a:rPr>
              <a:t>https://towardsdatascience.com/decision-tree-in-machine-learning-e380942a4c96</a:t>
            </a:r>
            <a:endParaRPr b="1" sz="850">
              <a:latin typeface="Rajdhani"/>
              <a:ea typeface="Rajdhani"/>
              <a:cs typeface="Rajdhani"/>
              <a:sym typeface="Rajdhani"/>
            </a:endParaRPr>
          </a:p>
          <a:p>
            <a:pPr indent="0" lvl="0" marL="0" rtl="0" algn="l">
              <a:spcBef>
                <a:spcPts val="0"/>
              </a:spcBef>
              <a:spcAft>
                <a:spcPts val="1600"/>
              </a:spcAft>
              <a:buNone/>
            </a:pPr>
            <a:r>
              <a:t/>
            </a:r>
            <a:endParaRPr b="1" sz="700">
              <a:latin typeface="Rajdhani"/>
              <a:ea typeface="Rajdhani"/>
              <a:cs typeface="Rajdhani"/>
              <a:sym typeface="Rajdhani"/>
            </a:endParaRPr>
          </a:p>
        </p:txBody>
      </p:sp>
      <p:sp>
        <p:nvSpPr>
          <p:cNvPr id="727" name="Google Shape;727;p83"/>
          <p:cNvSpPr txBox="1"/>
          <p:nvPr>
            <p:ph type="title"/>
          </p:nvPr>
        </p:nvSpPr>
        <p:spPr>
          <a:xfrm>
            <a:off x="720000" y="399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 (APA 7th Edition)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4"/>
          <p:cNvSpPr txBox="1"/>
          <p:nvPr>
            <p:ph type="title"/>
          </p:nvPr>
        </p:nvSpPr>
        <p:spPr>
          <a:xfrm>
            <a:off x="1510200" y="1925000"/>
            <a:ext cx="6123600" cy="117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t>THANK YOU!</a:t>
            </a:r>
            <a:endParaRPr sz="6500"/>
          </a:p>
          <a:p>
            <a:pPr indent="0" lvl="0" marL="0" rtl="0" algn="l">
              <a:spcBef>
                <a:spcPts val="0"/>
              </a:spcBef>
              <a:spcAft>
                <a:spcPts val="0"/>
              </a:spcAft>
              <a:buNone/>
            </a:pPr>
            <a:r>
              <a:t/>
            </a:r>
            <a:endParaRPr sz="6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nvSpPr>
        <p:spPr>
          <a:xfrm>
            <a:off x="770850" y="181375"/>
            <a:ext cx="76023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Unit 2.1 - Distribution of Employees across Departments</a:t>
            </a:r>
            <a:endParaRPr b="1" sz="2400">
              <a:solidFill>
                <a:schemeClr val="lt2"/>
              </a:solidFill>
              <a:latin typeface="Rajdhani"/>
              <a:ea typeface="Rajdhani"/>
              <a:cs typeface="Rajdhani"/>
              <a:sym typeface="Rajdhani"/>
            </a:endParaRPr>
          </a:p>
        </p:txBody>
      </p:sp>
      <p:sp>
        <p:nvSpPr>
          <p:cNvPr id="164" name="Google Shape;164;p28"/>
          <p:cNvSpPr/>
          <p:nvPr/>
        </p:nvSpPr>
        <p:spPr>
          <a:xfrm>
            <a:off x="651000" y="916200"/>
            <a:ext cx="7842000" cy="3646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8"/>
          <p:cNvPicPr preferRelativeResize="0"/>
          <p:nvPr/>
        </p:nvPicPr>
        <p:blipFill>
          <a:blip r:embed="rId3">
            <a:alphaModFix/>
          </a:blip>
          <a:stretch>
            <a:fillRect/>
          </a:stretch>
        </p:blipFill>
        <p:spPr>
          <a:xfrm>
            <a:off x="1434263" y="1012075"/>
            <a:ext cx="6275476" cy="2965175"/>
          </a:xfrm>
          <a:prstGeom prst="rect">
            <a:avLst/>
          </a:prstGeom>
          <a:noFill/>
          <a:ln>
            <a:noFill/>
          </a:ln>
        </p:spPr>
      </p:pic>
      <p:sp>
        <p:nvSpPr>
          <p:cNvPr id="166" name="Google Shape;166;p28"/>
          <p:cNvSpPr txBox="1"/>
          <p:nvPr/>
        </p:nvSpPr>
        <p:spPr>
          <a:xfrm>
            <a:off x="1545050" y="3867600"/>
            <a:ext cx="565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ajdhani"/>
                <a:ea typeface="Rajdhani"/>
                <a:cs typeface="Rajdhani"/>
                <a:sym typeface="Rajdhani"/>
              </a:rPr>
              <a:t>Most employees are from Sales &amp; Marketing department with the least number of employees in legal/R&amp;D departments</a:t>
            </a:r>
            <a:endParaRPr b="1">
              <a:latin typeface="Rajdhani"/>
              <a:ea typeface="Rajdhani"/>
              <a:cs typeface="Rajdhani"/>
              <a:sym typeface="Rajdhan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nvSpPr>
        <p:spPr>
          <a:xfrm>
            <a:off x="685825" y="153050"/>
            <a:ext cx="76023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Unit 2.1 - Distribution of Employees across Regions</a:t>
            </a:r>
            <a:endParaRPr b="1" sz="2400">
              <a:solidFill>
                <a:schemeClr val="lt2"/>
              </a:solidFill>
              <a:latin typeface="Rajdhani"/>
              <a:ea typeface="Rajdhani"/>
              <a:cs typeface="Rajdhani"/>
              <a:sym typeface="Rajdhani"/>
            </a:endParaRPr>
          </a:p>
        </p:txBody>
      </p:sp>
      <p:sp>
        <p:nvSpPr>
          <p:cNvPr id="172" name="Google Shape;172;p29"/>
          <p:cNvSpPr/>
          <p:nvPr/>
        </p:nvSpPr>
        <p:spPr>
          <a:xfrm>
            <a:off x="685825" y="694300"/>
            <a:ext cx="7842000" cy="43713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9"/>
          <p:cNvPicPr preferRelativeResize="0"/>
          <p:nvPr/>
        </p:nvPicPr>
        <p:blipFill>
          <a:blip r:embed="rId3">
            <a:alphaModFix/>
          </a:blip>
          <a:stretch>
            <a:fillRect/>
          </a:stretch>
        </p:blipFill>
        <p:spPr>
          <a:xfrm>
            <a:off x="1116325" y="730550"/>
            <a:ext cx="3309000" cy="4298801"/>
          </a:xfrm>
          <a:prstGeom prst="rect">
            <a:avLst/>
          </a:prstGeom>
          <a:noFill/>
          <a:ln>
            <a:noFill/>
          </a:ln>
        </p:spPr>
      </p:pic>
      <p:sp>
        <p:nvSpPr>
          <p:cNvPr id="174" name="Google Shape;174;p29"/>
          <p:cNvSpPr txBox="1"/>
          <p:nvPr/>
        </p:nvSpPr>
        <p:spPr>
          <a:xfrm>
            <a:off x="4322750" y="1375425"/>
            <a:ext cx="40968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ajdhani"/>
              <a:buChar char="❏"/>
            </a:pPr>
            <a:r>
              <a:rPr b="1" lang="en">
                <a:latin typeface="Rajdhani"/>
                <a:ea typeface="Rajdhani"/>
                <a:cs typeface="Rajdhani"/>
                <a:sym typeface="Rajdhani"/>
              </a:rPr>
              <a:t>From the bar chart illustrating distribution of employees by region:</a:t>
            </a:r>
            <a:endParaRPr b="1">
              <a:latin typeface="Rajdhani"/>
              <a:ea typeface="Rajdhani"/>
              <a:cs typeface="Rajdhani"/>
              <a:sym typeface="Rajdhani"/>
            </a:endParaRPr>
          </a:p>
          <a:p>
            <a:pPr indent="0" lvl="0" marL="457200" rtl="0" algn="l">
              <a:spcBef>
                <a:spcPts val="0"/>
              </a:spcBef>
              <a:spcAft>
                <a:spcPts val="0"/>
              </a:spcAft>
              <a:buNone/>
            </a:pPr>
            <a:r>
              <a:t/>
            </a:r>
            <a:endParaRPr b="1">
              <a:latin typeface="Rajdhani"/>
              <a:ea typeface="Rajdhani"/>
              <a:cs typeface="Rajdhani"/>
              <a:sym typeface="Rajdhani"/>
            </a:endParaRPr>
          </a:p>
          <a:p>
            <a:pPr indent="-317500" lvl="0" marL="457200" rtl="0" algn="l">
              <a:spcBef>
                <a:spcPts val="0"/>
              </a:spcBef>
              <a:spcAft>
                <a:spcPts val="0"/>
              </a:spcAft>
              <a:buSzPts val="1400"/>
              <a:buFont typeface="Rajdhani"/>
              <a:buChar char="-"/>
            </a:pPr>
            <a:r>
              <a:rPr b="1" lang="en">
                <a:latin typeface="Rajdhani"/>
                <a:ea typeface="Rajdhani"/>
                <a:cs typeface="Rajdhani"/>
                <a:sym typeface="Rajdhani"/>
              </a:rPr>
              <a:t>Region 2 has the largest number of employees (&gt;12000 employees)</a:t>
            </a:r>
            <a:endParaRPr b="1">
              <a:latin typeface="Rajdhani"/>
              <a:ea typeface="Rajdhani"/>
              <a:cs typeface="Rajdhani"/>
              <a:sym typeface="Rajdhani"/>
            </a:endParaRPr>
          </a:p>
          <a:p>
            <a:pPr indent="-317500" lvl="0" marL="457200" rtl="0" algn="l">
              <a:spcBef>
                <a:spcPts val="0"/>
              </a:spcBef>
              <a:spcAft>
                <a:spcPts val="0"/>
              </a:spcAft>
              <a:buSzPts val="1400"/>
              <a:buFont typeface="Rajdhani"/>
              <a:buChar char="-"/>
            </a:pPr>
            <a:r>
              <a:rPr b="1" lang="en">
                <a:latin typeface="Rajdhani"/>
                <a:ea typeface="Rajdhani"/>
                <a:cs typeface="Rajdhani"/>
                <a:sym typeface="Rajdhani"/>
              </a:rPr>
              <a:t>Followed by Region 22 and 7 respectively</a:t>
            </a:r>
            <a:endParaRPr b="1">
              <a:latin typeface="Rajdhani"/>
              <a:ea typeface="Rajdhani"/>
              <a:cs typeface="Rajdhani"/>
              <a:sym typeface="Rajdhani"/>
            </a:endParaRPr>
          </a:p>
          <a:p>
            <a:pPr indent="0" lvl="0" marL="457200" rtl="0" algn="l">
              <a:spcBef>
                <a:spcPts val="0"/>
              </a:spcBef>
              <a:spcAft>
                <a:spcPts val="0"/>
              </a:spcAft>
              <a:buNone/>
            </a:pPr>
            <a:r>
              <a:t/>
            </a:r>
            <a:endParaRPr b="1">
              <a:latin typeface="Rajdhani"/>
              <a:ea typeface="Rajdhani"/>
              <a:cs typeface="Rajdhani"/>
              <a:sym typeface="Rajdhani"/>
            </a:endParaRPr>
          </a:p>
          <a:p>
            <a:pPr indent="-317500" lvl="0" marL="457200" rtl="0" algn="l">
              <a:spcBef>
                <a:spcPts val="0"/>
              </a:spcBef>
              <a:spcAft>
                <a:spcPts val="0"/>
              </a:spcAft>
              <a:buSzPts val="1400"/>
              <a:buFont typeface="Rajdhani"/>
              <a:buChar char="-"/>
            </a:pPr>
            <a:r>
              <a:rPr b="1" lang="en">
                <a:latin typeface="Rajdhani"/>
                <a:ea typeface="Rajdhani"/>
                <a:cs typeface="Rajdhani"/>
                <a:sym typeface="Rajdhani"/>
              </a:rPr>
              <a:t>Region 16 has the least number of employees</a:t>
            </a:r>
            <a:endParaRPr b="1">
              <a:latin typeface="Rajdhani"/>
              <a:ea typeface="Rajdhani"/>
              <a:cs typeface="Rajdhani"/>
              <a:sym typeface="Rajdhani"/>
            </a:endParaRPr>
          </a:p>
          <a:p>
            <a:pPr indent="0" lvl="0" marL="457200" rtl="0" algn="l">
              <a:spcBef>
                <a:spcPts val="0"/>
              </a:spcBef>
              <a:spcAft>
                <a:spcPts val="0"/>
              </a:spcAft>
              <a:buNone/>
            </a:pPr>
            <a:r>
              <a:t/>
            </a:r>
            <a:endParaRPr b="1">
              <a:latin typeface="Rajdhani"/>
              <a:ea typeface="Rajdhani"/>
              <a:cs typeface="Rajdhani"/>
              <a:sym typeface="Rajdhani"/>
            </a:endParaRPr>
          </a:p>
          <a:p>
            <a:pPr indent="-317500" lvl="0" marL="457200" rtl="0" algn="l">
              <a:spcBef>
                <a:spcPts val="0"/>
              </a:spcBef>
              <a:spcAft>
                <a:spcPts val="0"/>
              </a:spcAft>
              <a:buSzPts val="1400"/>
              <a:buFont typeface="Rajdhani"/>
              <a:buChar char="-"/>
            </a:pPr>
            <a:r>
              <a:rPr b="1" lang="en">
                <a:latin typeface="Rajdhani"/>
                <a:ea typeface="Rajdhani"/>
                <a:cs typeface="Rajdhani"/>
                <a:sym typeface="Rajdhani"/>
              </a:rPr>
              <a:t>Majority of region have an employee </a:t>
            </a:r>
            <a:r>
              <a:rPr b="1" lang="en">
                <a:latin typeface="Rajdhani"/>
                <a:ea typeface="Rajdhani"/>
                <a:cs typeface="Rajdhani"/>
                <a:sym typeface="Rajdhani"/>
              </a:rPr>
              <a:t>count</a:t>
            </a:r>
            <a:r>
              <a:rPr b="1" lang="en">
                <a:latin typeface="Rajdhani"/>
                <a:ea typeface="Rajdhani"/>
                <a:cs typeface="Rajdhani"/>
                <a:sym typeface="Rajdhani"/>
              </a:rPr>
              <a:t> of &lt;2000</a:t>
            </a:r>
            <a:endParaRPr b="1">
              <a:latin typeface="Rajdhani"/>
              <a:ea typeface="Rajdhani"/>
              <a:cs typeface="Rajdhani"/>
              <a:sym typeface="Rajdhani"/>
            </a:endParaRPr>
          </a:p>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p:nvPr/>
        </p:nvSpPr>
        <p:spPr>
          <a:xfrm>
            <a:off x="651000" y="1016625"/>
            <a:ext cx="7842000" cy="33069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30"/>
          <p:cNvPicPr preferRelativeResize="0"/>
          <p:nvPr/>
        </p:nvPicPr>
        <p:blipFill>
          <a:blip r:embed="rId3">
            <a:alphaModFix/>
          </a:blip>
          <a:stretch>
            <a:fillRect/>
          </a:stretch>
        </p:blipFill>
        <p:spPr>
          <a:xfrm>
            <a:off x="869200" y="1427238"/>
            <a:ext cx="2472875" cy="2289025"/>
          </a:xfrm>
          <a:prstGeom prst="rect">
            <a:avLst/>
          </a:prstGeom>
          <a:noFill/>
          <a:ln>
            <a:noFill/>
          </a:ln>
        </p:spPr>
      </p:pic>
      <p:sp>
        <p:nvSpPr>
          <p:cNvPr id="181" name="Google Shape;181;p30"/>
          <p:cNvSpPr txBox="1"/>
          <p:nvPr/>
        </p:nvSpPr>
        <p:spPr>
          <a:xfrm>
            <a:off x="770850" y="265575"/>
            <a:ext cx="76023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Unit 2.1 - How Gender of Employee differs in promotion?</a:t>
            </a:r>
            <a:endParaRPr b="1" sz="2400">
              <a:solidFill>
                <a:schemeClr val="lt2"/>
              </a:solidFill>
              <a:latin typeface="Rajdhani"/>
              <a:ea typeface="Rajdhani"/>
              <a:cs typeface="Rajdhani"/>
              <a:sym typeface="Rajdhani"/>
            </a:endParaRPr>
          </a:p>
        </p:txBody>
      </p:sp>
      <p:pic>
        <p:nvPicPr>
          <p:cNvPr id="182" name="Google Shape;182;p30"/>
          <p:cNvPicPr preferRelativeResize="0"/>
          <p:nvPr/>
        </p:nvPicPr>
        <p:blipFill>
          <a:blip r:embed="rId4">
            <a:alphaModFix/>
          </a:blip>
          <a:stretch>
            <a:fillRect/>
          </a:stretch>
        </p:blipFill>
        <p:spPr>
          <a:xfrm>
            <a:off x="3472125" y="1835700"/>
            <a:ext cx="2287790" cy="1721050"/>
          </a:xfrm>
          <a:prstGeom prst="rect">
            <a:avLst/>
          </a:prstGeom>
          <a:noFill/>
          <a:ln>
            <a:noFill/>
          </a:ln>
        </p:spPr>
      </p:pic>
      <p:pic>
        <p:nvPicPr>
          <p:cNvPr id="183" name="Google Shape;183;p30"/>
          <p:cNvPicPr preferRelativeResize="0"/>
          <p:nvPr/>
        </p:nvPicPr>
        <p:blipFill>
          <a:blip r:embed="rId5">
            <a:alphaModFix/>
          </a:blip>
          <a:stretch>
            <a:fillRect/>
          </a:stretch>
        </p:blipFill>
        <p:spPr>
          <a:xfrm>
            <a:off x="5889975" y="1835697"/>
            <a:ext cx="2391475" cy="1721050"/>
          </a:xfrm>
          <a:prstGeom prst="rect">
            <a:avLst/>
          </a:prstGeom>
          <a:noFill/>
          <a:ln>
            <a:noFill/>
          </a:ln>
        </p:spPr>
      </p:pic>
      <p:sp>
        <p:nvSpPr>
          <p:cNvPr id="184" name="Google Shape;184;p30"/>
          <p:cNvSpPr/>
          <p:nvPr/>
        </p:nvSpPr>
        <p:spPr>
          <a:xfrm>
            <a:off x="5174450" y="2419663"/>
            <a:ext cx="535200" cy="304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a:off x="7627225" y="2383475"/>
            <a:ext cx="535200" cy="304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30"/>
          <p:cNvCxnSpPr>
            <a:stCxn id="184" idx="2"/>
            <a:endCxn id="185" idx="2"/>
          </p:cNvCxnSpPr>
          <p:nvPr/>
        </p:nvCxnSpPr>
        <p:spPr>
          <a:xfrm rot="-5400000">
            <a:off x="6650300" y="1479313"/>
            <a:ext cx="36300" cy="2452800"/>
          </a:xfrm>
          <a:prstGeom prst="bentConnector3">
            <a:avLst>
              <a:gd fmla="val -2495213" name="adj1"/>
            </a:avLst>
          </a:prstGeom>
          <a:noFill/>
          <a:ln cap="flat" cmpd="sng" w="38100">
            <a:solidFill>
              <a:srgbClr val="FF0000"/>
            </a:solidFill>
            <a:prstDash val="solid"/>
            <a:round/>
            <a:headEnd len="med" w="med" type="none"/>
            <a:tailEnd len="med" w="med" type="none"/>
          </a:ln>
        </p:spPr>
      </p:cxnSp>
      <p:sp>
        <p:nvSpPr>
          <p:cNvPr id="187" name="Google Shape;187;p30"/>
          <p:cNvSpPr txBox="1"/>
          <p:nvPr/>
        </p:nvSpPr>
        <p:spPr>
          <a:xfrm>
            <a:off x="5899700" y="3598575"/>
            <a:ext cx="1537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Quicksand"/>
                <a:ea typeface="Quicksand"/>
                <a:cs typeface="Quicksand"/>
                <a:sym typeface="Quicksand"/>
              </a:rPr>
              <a:t>Marginal difference</a:t>
            </a:r>
            <a:endParaRPr b="1" sz="1100">
              <a:solidFill>
                <a:schemeClr val="lt1"/>
              </a:solidFill>
              <a:latin typeface="Quicksand"/>
              <a:ea typeface="Quicksand"/>
              <a:cs typeface="Quicksand"/>
              <a:sym typeface="Quicksand"/>
            </a:endParaRPr>
          </a:p>
        </p:txBody>
      </p:sp>
      <p:sp>
        <p:nvSpPr>
          <p:cNvPr id="188" name="Google Shape;188;p30"/>
          <p:cNvSpPr txBox="1"/>
          <p:nvPr/>
        </p:nvSpPr>
        <p:spPr>
          <a:xfrm>
            <a:off x="1103400" y="3828925"/>
            <a:ext cx="33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ajdhani"/>
                <a:ea typeface="Rajdhani"/>
                <a:cs typeface="Rajdhani"/>
                <a:sym typeface="Rajdhani"/>
              </a:rPr>
              <a:t>[Further Explanation in Notes]</a:t>
            </a:r>
            <a:endParaRPr b="1">
              <a:solidFill>
                <a:schemeClr val="dk1"/>
              </a:solidFill>
              <a:latin typeface="Rajdhani"/>
              <a:ea typeface="Rajdhani"/>
              <a:cs typeface="Rajdhani"/>
              <a:sym typeface="Rajdhan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